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7" r:id="rId2"/>
    <p:sldId id="269" r:id="rId3"/>
    <p:sldId id="259" r:id="rId4"/>
    <p:sldId id="261" r:id="rId5"/>
    <p:sldId id="262" r:id="rId6"/>
    <p:sldId id="264" r:id="rId7"/>
    <p:sldId id="265" r:id="rId8"/>
    <p:sldId id="266" r:id="rId9"/>
    <p:sldId id="267" r:id="rId10"/>
    <p:sldId id="268" r:id="rId11"/>
    <p:sldId id="270" r:id="rId12"/>
    <p:sldId id="271" r:id="rId13"/>
    <p:sldId id="272" r:id="rId14"/>
    <p:sldId id="273" r:id="rId15"/>
    <p:sldId id="274" r:id="rId16"/>
    <p:sldId id="275" r:id="rId17"/>
    <p:sldId id="276" r:id="rId18"/>
    <p:sldId id="277" r:id="rId19"/>
    <p:sldId id="278"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301" r:id="rId38"/>
    <p:sldId id="298" r:id="rId39"/>
    <p:sldId id="299" r:id="rId40"/>
    <p:sldId id="300" r:id="rId41"/>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6" d="100"/>
          <a:sy n="76" d="100"/>
        </p:scale>
        <p:origin x="77"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am solow" userId="f3ad773ffc247e2b" providerId="LiveId" clId="{7F01D878-B537-485C-935C-693D5120228B}"/>
    <pc:docChg chg="undo custSel addSld modSld">
      <pc:chgData name="noam solow" userId="f3ad773ffc247e2b" providerId="LiveId" clId="{7F01D878-B537-485C-935C-693D5120228B}" dt="2025-12-17T07:52:50.744" v="69" actId="14100"/>
      <pc:docMkLst>
        <pc:docMk/>
      </pc:docMkLst>
      <pc:sldChg chg="addSp modSp mod">
        <pc:chgData name="noam solow" userId="f3ad773ffc247e2b" providerId="LiveId" clId="{7F01D878-B537-485C-935C-693D5120228B}" dt="2025-12-17T07:45:37.534" v="26" actId="20577"/>
        <pc:sldMkLst>
          <pc:docMk/>
          <pc:sldMk cId="1660868352" sldId="295"/>
        </pc:sldMkLst>
        <pc:spChg chg="mod">
          <ac:chgData name="noam solow" userId="f3ad773ffc247e2b" providerId="LiveId" clId="{7F01D878-B537-485C-935C-693D5120228B}" dt="2025-12-17T07:44:38.262" v="4" actId="1076"/>
          <ac:spMkLst>
            <pc:docMk/>
            <pc:sldMk cId="1660868352" sldId="295"/>
            <ac:spMk id="2" creationId="{E9AAEC87-D04F-07E6-7918-8FCF2EEE56D3}"/>
          </ac:spMkLst>
        </pc:spChg>
        <pc:spChg chg="mod">
          <ac:chgData name="noam solow" userId="f3ad773ffc247e2b" providerId="LiveId" clId="{7F01D878-B537-485C-935C-693D5120228B}" dt="2025-12-17T07:45:37.534" v="26" actId="20577"/>
          <ac:spMkLst>
            <pc:docMk/>
            <pc:sldMk cId="1660868352" sldId="295"/>
            <ac:spMk id="3" creationId="{86A4A19D-3C36-BCF1-9E72-0637B30D5267}"/>
          </ac:spMkLst>
        </pc:spChg>
        <pc:spChg chg="add mod">
          <ac:chgData name="noam solow" userId="f3ad773ffc247e2b" providerId="LiveId" clId="{7F01D878-B537-485C-935C-693D5120228B}" dt="2025-12-17T07:44:46.684" v="5" actId="1076"/>
          <ac:spMkLst>
            <pc:docMk/>
            <pc:sldMk cId="1660868352" sldId="295"/>
            <ac:spMk id="6" creationId="{BC901994-A1AA-263A-0AFC-66B5AD5FC6D4}"/>
          </ac:spMkLst>
        </pc:spChg>
      </pc:sldChg>
      <pc:sldChg chg="addSp delSp modSp mod setBg">
        <pc:chgData name="noam solow" userId="f3ad773ffc247e2b" providerId="LiveId" clId="{7F01D878-B537-485C-935C-693D5120228B}" dt="2025-12-17T07:50:08.146" v="52" actId="14100"/>
        <pc:sldMkLst>
          <pc:docMk/>
          <pc:sldMk cId="1453728066" sldId="296"/>
        </pc:sldMkLst>
        <pc:spChg chg="mod ord">
          <ac:chgData name="noam solow" userId="f3ad773ffc247e2b" providerId="LiveId" clId="{7F01D878-B537-485C-935C-693D5120228B}" dt="2025-12-17T07:49:06.900" v="42" actId="26606"/>
          <ac:spMkLst>
            <pc:docMk/>
            <pc:sldMk cId="1453728066" sldId="296"/>
            <ac:spMk id="2" creationId="{B52D04A6-0EB2-C0D8-A350-55AC414F73E8}"/>
          </ac:spMkLst>
        </pc:spChg>
        <pc:spChg chg="del">
          <ac:chgData name="noam solow" userId="f3ad773ffc247e2b" providerId="LiveId" clId="{7F01D878-B537-485C-935C-693D5120228B}" dt="2025-12-17T07:47:03.234" v="27" actId="478"/>
          <ac:spMkLst>
            <pc:docMk/>
            <pc:sldMk cId="1453728066" sldId="296"/>
            <ac:spMk id="3" creationId="{8AFDB4FF-B314-C4DF-B6FA-094A8856FEBC}"/>
          </ac:spMkLst>
        </pc:spChg>
        <pc:spChg chg="add del">
          <ac:chgData name="noam solow" userId="f3ad773ffc247e2b" providerId="LiveId" clId="{7F01D878-B537-485C-935C-693D5120228B}" dt="2025-12-17T07:49:06.900" v="42" actId="26606"/>
          <ac:spMkLst>
            <pc:docMk/>
            <pc:sldMk cId="1453728066" sldId="296"/>
            <ac:spMk id="16" creationId="{C7D023E4-8DE1-436E-9847-ED6A4B4B04FD}"/>
          </ac:spMkLst>
        </pc:spChg>
        <pc:spChg chg="add">
          <ac:chgData name="noam solow" userId="f3ad773ffc247e2b" providerId="LiveId" clId="{7F01D878-B537-485C-935C-693D5120228B}" dt="2025-12-17T07:49:06.900" v="42" actId="26606"/>
          <ac:spMkLst>
            <pc:docMk/>
            <pc:sldMk cId="1453728066" sldId="296"/>
            <ac:spMk id="34" creationId="{FB5B0058-AF13-4859-B429-4EDDE2A26F7F}"/>
          </ac:spMkLst>
        </pc:spChg>
        <pc:grpChg chg="add del">
          <ac:chgData name="noam solow" userId="f3ad773ffc247e2b" providerId="LiveId" clId="{7F01D878-B537-485C-935C-693D5120228B}" dt="2025-12-17T07:49:06.900" v="42" actId="26606"/>
          <ac:grpSpMkLst>
            <pc:docMk/>
            <pc:sldMk cId="1453728066" sldId="296"/>
            <ac:grpSpMk id="18" creationId="{5AC726A0-27B7-4B96-9E80-CBA87C29A7FF}"/>
          </ac:grpSpMkLst>
        </pc:grpChg>
        <pc:grpChg chg="add del">
          <ac:chgData name="noam solow" userId="f3ad773ffc247e2b" providerId="LiveId" clId="{7F01D878-B537-485C-935C-693D5120228B}" dt="2025-12-17T07:49:06.900" v="42" actId="26606"/>
          <ac:grpSpMkLst>
            <pc:docMk/>
            <pc:sldMk cId="1453728066" sldId="296"/>
            <ac:grpSpMk id="22" creationId="{43F5E015-E085-4624-B431-B42414448684}"/>
          </ac:grpSpMkLst>
        </pc:grpChg>
        <pc:picChg chg="add del">
          <ac:chgData name="noam solow" userId="f3ad773ffc247e2b" providerId="LiveId" clId="{7F01D878-B537-485C-935C-693D5120228B}" dt="2025-12-17T07:47:27.002" v="32" actId="22"/>
          <ac:picMkLst>
            <pc:docMk/>
            <pc:sldMk cId="1453728066" sldId="296"/>
            <ac:picMk id="5" creationId="{1C221C06-DA0B-4063-139C-CBC49150C834}"/>
          </ac:picMkLst>
        </pc:picChg>
        <pc:picChg chg="add mod ord">
          <ac:chgData name="noam solow" userId="f3ad773ffc247e2b" providerId="LiveId" clId="{7F01D878-B537-485C-935C-693D5120228B}" dt="2025-12-17T07:49:14.086" v="44" actId="1076"/>
          <ac:picMkLst>
            <pc:docMk/>
            <pc:sldMk cId="1453728066" sldId="296"/>
            <ac:picMk id="7" creationId="{5DD86131-4932-0C7B-EBCF-DBFD0EBCEF4F}"/>
          </ac:picMkLst>
        </pc:picChg>
        <pc:picChg chg="add mod">
          <ac:chgData name="noam solow" userId="f3ad773ffc247e2b" providerId="LiveId" clId="{7F01D878-B537-485C-935C-693D5120228B}" dt="2025-12-17T07:49:22.976" v="46" actId="14100"/>
          <ac:picMkLst>
            <pc:docMk/>
            <pc:sldMk cId="1453728066" sldId="296"/>
            <ac:picMk id="9" creationId="{984FA2C4-C508-AEAB-0763-82DD657579AF}"/>
          </ac:picMkLst>
        </pc:picChg>
        <pc:picChg chg="add mod">
          <ac:chgData name="noam solow" userId="f3ad773ffc247e2b" providerId="LiveId" clId="{7F01D878-B537-485C-935C-693D5120228B}" dt="2025-12-17T07:49:29.486" v="48" actId="14100"/>
          <ac:picMkLst>
            <pc:docMk/>
            <pc:sldMk cId="1453728066" sldId="296"/>
            <ac:picMk id="11" creationId="{734C7D13-A025-D8E0-2D36-F26008BBD9FC}"/>
          </ac:picMkLst>
        </pc:picChg>
        <pc:picChg chg="add mod">
          <ac:chgData name="noam solow" userId="f3ad773ffc247e2b" providerId="LiveId" clId="{7F01D878-B537-485C-935C-693D5120228B}" dt="2025-12-17T07:50:08.146" v="52" actId="14100"/>
          <ac:picMkLst>
            <pc:docMk/>
            <pc:sldMk cId="1453728066" sldId="296"/>
            <ac:picMk id="13" creationId="{5233ED10-C1F6-1B22-527E-EC2E57F44224}"/>
          </ac:picMkLst>
        </pc:picChg>
        <pc:cxnChg chg="add">
          <ac:chgData name="noam solow" userId="f3ad773ffc247e2b" providerId="LiveId" clId="{7F01D878-B537-485C-935C-693D5120228B}" dt="2025-12-17T07:49:06.900" v="42" actId="26606"/>
          <ac:cxnSpMkLst>
            <pc:docMk/>
            <pc:sldMk cId="1453728066" sldId="296"/>
            <ac:cxnSpMk id="36" creationId="{07A9243D-8FC3-4B36-874B-55906B03F484}"/>
          </ac:cxnSpMkLst>
        </pc:cxnChg>
        <pc:cxnChg chg="add">
          <ac:chgData name="noam solow" userId="f3ad773ffc247e2b" providerId="LiveId" clId="{7F01D878-B537-485C-935C-693D5120228B}" dt="2025-12-17T07:49:06.900" v="42" actId="26606"/>
          <ac:cxnSpMkLst>
            <pc:docMk/>
            <pc:sldMk cId="1453728066" sldId="296"/>
            <ac:cxnSpMk id="38" creationId="{86A3C11F-06C7-4C4D-A907-4F4DAA902FA4}"/>
          </ac:cxnSpMkLst>
        </pc:cxnChg>
      </pc:sldChg>
      <pc:sldChg chg="addSp delSp modSp new mod setBg setClrOvrMap">
        <pc:chgData name="noam solow" userId="f3ad773ffc247e2b" providerId="LiveId" clId="{7F01D878-B537-485C-935C-693D5120228B}" dt="2025-12-17T07:52:50.744" v="69" actId="14100"/>
        <pc:sldMkLst>
          <pc:docMk/>
          <pc:sldMk cId="2450450097" sldId="301"/>
        </pc:sldMkLst>
        <pc:spChg chg="add del">
          <ac:chgData name="noam solow" userId="f3ad773ffc247e2b" providerId="LiveId" clId="{7F01D878-B537-485C-935C-693D5120228B}" dt="2025-12-17T07:52:18.606" v="59" actId="26606"/>
          <ac:spMkLst>
            <pc:docMk/>
            <pc:sldMk cId="2450450097" sldId="301"/>
            <ac:spMk id="14" creationId="{12E8CD4E-6381-4807-AA5B-CE0024A8BE19}"/>
          </ac:spMkLst>
        </pc:spChg>
        <pc:spChg chg="add del">
          <ac:chgData name="noam solow" userId="f3ad773ffc247e2b" providerId="LiveId" clId="{7F01D878-B537-485C-935C-693D5120228B}" dt="2025-12-17T07:52:18.606" v="59" actId="26606"/>
          <ac:spMkLst>
            <pc:docMk/>
            <pc:sldMk cId="2450450097" sldId="301"/>
            <ac:spMk id="16" creationId="{D28445F8-F032-43C9-8D0F-A5155F525283}"/>
          </ac:spMkLst>
        </pc:spChg>
        <pc:spChg chg="add del">
          <ac:chgData name="noam solow" userId="f3ad773ffc247e2b" providerId="LiveId" clId="{7F01D878-B537-485C-935C-693D5120228B}" dt="2025-12-17T07:52:18.606" v="59" actId="26606"/>
          <ac:spMkLst>
            <pc:docMk/>
            <pc:sldMk cId="2450450097" sldId="301"/>
            <ac:spMk id="18" creationId="{36A325B5-56A3-425A-B9A3-0CEB7CA1BBF6}"/>
          </ac:spMkLst>
        </pc:spChg>
        <pc:spChg chg="add del">
          <ac:chgData name="noam solow" userId="f3ad773ffc247e2b" providerId="LiveId" clId="{7F01D878-B537-485C-935C-693D5120228B}" dt="2025-12-17T07:52:18.606" v="59" actId="26606"/>
          <ac:spMkLst>
            <pc:docMk/>
            <pc:sldMk cId="2450450097" sldId="301"/>
            <ac:spMk id="20" creationId="{B80DE958-9D45-4CAD-BF1F-FA2ED970B7F6}"/>
          </ac:spMkLst>
        </pc:spChg>
        <pc:spChg chg="add del">
          <ac:chgData name="noam solow" userId="f3ad773ffc247e2b" providerId="LiveId" clId="{7F01D878-B537-485C-935C-693D5120228B}" dt="2025-12-17T07:52:18.606" v="59" actId="26606"/>
          <ac:spMkLst>
            <pc:docMk/>
            <pc:sldMk cId="2450450097" sldId="301"/>
            <ac:spMk id="22" creationId="{BB93B4BF-AD35-4E52-8131-161C5FB9CDD7}"/>
          </ac:spMkLst>
        </pc:spChg>
        <pc:picChg chg="add mod ord">
          <ac:chgData name="noam solow" userId="f3ad773ffc247e2b" providerId="LiveId" clId="{7F01D878-B537-485C-935C-693D5120228B}" dt="2025-12-17T07:52:30.181" v="64" actId="1076"/>
          <ac:picMkLst>
            <pc:docMk/>
            <pc:sldMk cId="2450450097" sldId="301"/>
            <ac:picMk id="3" creationId="{1FB3F2BE-FCA9-AE6E-F103-065EE416836D}"/>
          </ac:picMkLst>
        </pc:picChg>
        <pc:picChg chg="add mod ord">
          <ac:chgData name="noam solow" userId="f3ad773ffc247e2b" providerId="LiveId" clId="{7F01D878-B537-485C-935C-693D5120228B}" dt="2025-12-17T07:52:50.744" v="69" actId="14100"/>
          <ac:picMkLst>
            <pc:docMk/>
            <pc:sldMk cId="2450450097" sldId="301"/>
            <ac:picMk id="5" creationId="{775B6E60-CC1D-30C7-6F20-EA1055E6F2E2}"/>
          </ac:picMkLst>
        </pc:picChg>
        <pc:picChg chg="add mod ord">
          <ac:chgData name="noam solow" userId="f3ad773ffc247e2b" providerId="LiveId" clId="{7F01D878-B537-485C-935C-693D5120228B}" dt="2025-12-17T07:52:25.384" v="62" actId="14100"/>
          <ac:picMkLst>
            <pc:docMk/>
            <pc:sldMk cId="2450450097" sldId="301"/>
            <ac:picMk id="7" creationId="{4ADD0F33-6D2D-57E8-7995-D79D1EA0A5BF}"/>
          </ac:picMkLst>
        </pc:picChg>
        <pc:picChg chg="add mod">
          <ac:chgData name="noam solow" userId="f3ad773ffc247e2b" providerId="LiveId" clId="{7F01D878-B537-485C-935C-693D5120228B}" dt="2025-12-17T07:52:41.147" v="66" actId="14100"/>
          <ac:picMkLst>
            <pc:docMk/>
            <pc:sldMk cId="2450450097" sldId="301"/>
            <ac:picMk id="9" creationId="{96F2782D-8D58-73F5-7448-AA58742F4059}"/>
          </ac:picMkLst>
        </pc:picChg>
        <pc:cxnChg chg="add">
          <ac:chgData name="noam solow" userId="f3ad773ffc247e2b" providerId="LiveId" clId="{7F01D878-B537-485C-935C-693D5120228B}" dt="2025-12-17T07:52:18.616" v="60" actId="26606"/>
          <ac:cxnSpMkLst>
            <pc:docMk/>
            <pc:sldMk cId="2450450097" sldId="301"/>
            <ac:cxnSpMk id="24" creationId="{91B6081D-D3E8-4209-B85B-EB1C655A6272}"/>
          </ac:cxnSpMkLst>
        </pc:cxnChg>
        <pc:cxnChg chg="add">
          <ac:chgData name="noam solow" userId="f3ad773ffc247e2b" providerId="LiveId" clId="{7F01D878-B537-485C-935C-693D5120228B}" dt="2025-12-17T07:52:18.616" v="60" actId="26606"/>
          <ac:cxnSpMkLst>
            <pc:docMk/>
            <pc:sldMk cId="2450450097" sldId="301"/>
            <ac:cxnSpMk id="25" creationId="{28CA55E4-1295-45C8-BA05-5A9E705B749A}"/>
          </ac:cxnSpMkLst>
        </pc:cxnChg>
        <pc:cxnChg chg="add">
          <ac:chgData name="noam solow" userId="f3ad773ffc247e2b" providerId="LiveId" clId="{7F01D878-B537-485C-935C-693D5120228B}" dt="2025-12-17T07:52:18.616" v="60" actId="26606"/>
          <ac:cxnSpMkLst>
            <pc:docMk/>
            <pc:sldMk cId="2450450097" sldId="301"/>
            <ac:cxnSpMk id="26" creationId="{08C5794E-A9A1-4A23-AF68-C79A7822334C}"/>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DF1933-209A-4715-BFB0-D58337782992}"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DD2C48F7-2FA4-4F15-A256-E2B3DCB5806A}">
      <dgm:prSet/>
      <dgm:spPr/>
      <dgm:t>
        <a:bodyPr/>
        <a:lstStyle/>
        <a:p>
          <a:r>
            <a:rPr lang="en-US" b="1" dirty="0" err="1"/>
            <a:t>MiDaS</a:t>
          </a:r>
          <a:r>
            <a:rPr lang="en-US" b="1" dirty="0"/>
            <a:t> (</a:t>
          </a:r>
          <a:r>
            <a:rPr lang="en-US" dirty="0" err="1"/>
            <a:t>DPT_Large</a:t>
          </a:r>
          <a:r>
            <a:rPr lang="en-US" b="1" dirty="0"/>
            <a:t>)</a:t>
          </a:r>
          <a:endParaRPr lang="en-US" dirty="0"/>
        </a:p>
      </dgm:t>
    </dgm:pt>
    <dgm:pt modelId="{0BFBE308-FB6B-4FE3-AB21-C17BBB4E638C}" type="parTrans" cxnId="{628CC839-9AAF-4CFD-857F-452D9CCFB7D0}">
      <dgm:prSet/>
      <dgm:spPr/>
      <dgm:t>
        <a:bodyPr/>
        <a:lstStyle/>
        <a:p>
          <a:endParaRPr lang="en-US"/>
        </a:p>
      </dgm:t>
    </dgm:pt>
    <dgm:pt modelId="{8292DC03-46BC-4B41-B6E2-8824AF27B3C3}" type="sibTrans" cxnId="{628CC839-9AAF-4CFD-857F-452D9CCFB7D0}">
      <dgm:prSet/>
      <dgm:spPr/>
      <dgm:t>
        <a:bodyPr/>
        <a:lstStyle/>
        <a:p>
          <a:endParaRPr lang="en-US"/>
        </a:p>
      </dgm:t>
    </dgm:pt>
    <dgm:pt modelId="{69819AA3-A4A2-404B-9AD9-1D2C4BAC7E23}">
      <dgm:prSet/>
      <dgm:spPr/>
      <dgm:t>
        <a:bodyPr/>
        <a:lstStyle/>
        <a:p>
          <a:r>
            <a:rPr lang="en-US" b="1" dirty="0" err="1"/>
            <a:t>BEiT</a:t>
          </a:r>
          <a:r>
            <a:rPr lang="en-US" b="1" dirty="0"/>
            <a:t> 512</a:t>
          </a:r>
          <a:r>
            <a:rPr lang="en-IL" b="1" dirty="0"/>
            <a:t> </a:t>
          </a:r>
          <a:r>
            <a:rPr lang="en-US" b="1" dirty="0"/>
            <a:t>( </a:t>
          </a:r>
          <a:r>
            <a:rPr lang="en-US" dirty="0"/>
            <a:t>DPT_BEiT_L_512</a:t>
          </a:r>
          <a:r>
            <a:rPr lang="en-US" b="1" dirty="0"/>
            <a:t>)  </a:t>
          </a:r>
          <a:endParaRPr lang="en-US" dirty="0"/>
        </a:p>
      </dgm:t>
    </dgm:pt>
    <dgm:pt modelId="{CA0E4930-8E68-4E72-A69F-EED8FF0C61B1}" type="parTrans" cxnId="{F1F55FF0-D3BA-47F4-A79E-F37CFFB5C543}">
      <dgm:prSet/>
      <dgm:spPr/>
      <dgm:t>
        <a:bodyPr/>
        <a:lstStyle/>
        <a:p>
          <a:endParaRPr lang="en-US"/>
        </a:p>
      </dgm:t>
    </dgm:pt>
    <dgm:pt modelId="{1C627376-9D52-44D4-8B40-A0A64D45C3CB}" type="sibTrans" cxnId="{F1F55FF0-D3BA-47F4-A79E-F37CFFB5C543}">
      <dgm:prSet/>
      <dgm:spPr/>
      <dgm:t>
        <a:bodyPr/>
        <a:lstStyle/>
        <a:p>
          <a:endParaRPr lang="en-US"/>
        </a:p>
      </dgm:t>
    </dgm:pt>
    <dgm:pt modelId="{F4E44FD2-0A24-416A-A18B-81A2773576CE}">
      <dgm:prSet/>
      <dgm:spPr/>
      <dgm:t>
        <a:bodyPr/>
        <a:lstStyle/>
        <a:p>
          <a:r>
            <a:rPr lang="en-US" b="1" dirty="0" err="1"/>
            <a:t>ZoeDepth</a:t>
          </a:r>
          <a:r>
            <a:rPr lang="en-US" b="1" dirty="0"/>
            <a:t> (</a:t>
          </a:r>
          <a:r>
            <a:rPr lang="en-US" dirty="0" err="1"/>
            <a:t>ZoeD_N</a:t>
          </a:r>
          <a:r>
            <a:rPr lang="en-US" dirty="0"/>
            <a:t>)</a:t>
          </a:r>
        </a:p>
      </dgm:t>
    </dgm:pt>
    <dgm:pt modelId="{1EB7C5B3-51E0-42A2-A7A3-E1EB8D4DA80C}" type="parTrans" cxnId="{681229BC-45B5-43FD-B426-D05231D615B5}">
      <dgm:prSet/>
      <dgm:spPr/>
      <dgm:t>
        <a:bodyPr/>
        <a:lstStyle/>
        <a:p>
          <a:endParaRPr lang="en-US"/>
        </a:p>
      </dgm:t>
    </dgm:pt>
    <dgm:pt modelId="{B33E4E14-AE58-48F3-80E9-789C0AE6B6B9}" type="sibTrans" cxnId="{681229BC-45B5-43FD-B426-D05231D615B5}">
      <dgm:prSet/>
      <dgm:spPr/>
      <dgm:t>
        <a:bodyPr/>
        <a:lstStyle/>
        <a:p>
          <a:endParaRPr lang="en-US"/>
        </a:p>
      </dgm:t>
    </dgm:pt>
    <dgm:pt modelId="{C0F57837-5AB9-4A9B-86D5-DD40FF2EE357}">
      <dgm:prSet/>
      <dgm:spPr/>
      <dgm:t>
        <a:bodyPr/>
        <a:lstStyle/>
        <a:p>
          <a:r>
            <a:rPr lang="en-US" b="1" dirty="0" err="1"/>
            <a:t>ZoeDepth</a:t>
          </a:r>
          <a:r>
            <a:rPr lang="en-US" b="1" dirty="0"/>
            <a:t> (</a:t>
          </a:r>
          <a:r>
            <a:rPr lang="en-US" dirty="0" err="1"/>
            <a:t>ZoeD_K</a:t>
          </a:r>
          <a:r>
            <a:rPr lang="en-US" dirty="0"/>
            <a:t>)</a:t>
          </a:r>
        </a:p>
      </dgm:t>
    </dgm:pt>
    <dgm:pt modelId="{D9412389-BBB6-467D-AF37-49FF7578BD25}" type="parTrans" cxnId="{05D1CFB5-416E-4A60-863E-D244A0C80314}">
      <dgm:prSet/>
      <dgm:spPr/>
      <dgm:t>
        <a:bodyPr/>
        <a:lstStyle/>
        <a:p>
          <a:endParaRPr lang="en-US"/>
        </a:p>
      </dgm:t>
    </dgm:pt>
    <dgm:pt modelId="{5ED3D51C-8E54-49E5-A469-B91F7CDD9287}" type="sibTrans" cxnId="{05D1CFB5-416E-4A60-863E-D244A0C80314}">
      <dgm:prSet/>
      <dgm:spPr/>
      <dgm:t>
        <a:bodyPr/>
        <a:lstStyle/>
        <a:p>
          <a:endParaRPr lang="en-US"/>
        </a:p>
      </dgm:t>
    </dgm:pt>
    <dgm:pt modelId="{29D4632F-F0EB-4B50-8EF2-3BD43EFB27C3}" type="pres">
      <dgm:prSet presAssocID="{56DF1933-209A-4715-BFB0-D58337782992}" presName="vert0" presStyleCnt="0">
        <dgm:presLayoutVars>
          <dgm:dir/>
          <dgm:animOne val="branch"/>
          <dgm:animLvl val="lvl"/>
        </dgm:presLayoutVars>
      </dgm:prSet>
      <dgm:spPr/>
    </dgm:pt>
    <dgm:pt modelId="{7F7E1CB2-8490-4584-9764-10FDB2BDDAD3}" type="pres">
      <dgm:prSet presAssocID="{DD2C48F7-2FA4-4F15-A256-E2B3DCB5806A}" presName="thickLine" presStyleLbl="alignNode1" presStyleIdx="0" presStyleCnt="4"/>
      <dgm:spPr/>
    </dgm:pt>
    <dgm:pt modelId="{0D3E6B27-CCB9-4E31-A57C-871C9D9F2AC1}" type="pres">
      <dgm:prSet presAssocID="{DD2C48F7-2FA4-4F15-A256-E2B3DCB5806A}" presName="horz1" presStyleCnt="0"/>
      <dgm:spPr/>
    </dgm:pt>
    <dgm:pt modelId="{4368E9DA-F428-48B6-A232-E3DF41E09770}" type="pres">
      <dgm:prSet presAssocID="{DD2C48F7-2FA4-4F15-A256-E2B3DCB5806A}" presName="tx1" presStyleLbl="revTx" presStyleIdx="0" presStyleCnt="4"/>
      <dgm:spPr/>
    </dgm:pt>
    <dgm:pt modelId="{D56CE87A-FA5F-444B-A2EC-E21BF69BDBA3}" type="pres">
      <dgm:prSet presAssocID="{DD2C48F7-2FA4-4F15-A256-E2B3DCB5806A}" presName="vert1" presStyleCnt="0"/>
      <dgm:spPr/>
    </dgm:pt>
    <dgm:pt modelId="{1D2D09F2-E78B-4DC2-A379-EA2408A9C993}" type="pres">
      <dgm:prSet presAssocID="{69819AA3-A4A2-404B-9AD9-1D2C4BAC7E23}" presName="thickLine" presStyleLbl="alignNode1" presStyleIdx="1" presStyleCnt="4"/>
      <dgm:spPr/>
    </dgm:pt>
    <dgm:pt modelId="{DAE25910-DCA8-481F-83F6-B676782BF68F}" type="pres">
      <dgm:prSet presAssocID="{69819AA3-A4A2-404B-9AD9-1D2C4BAC7E23}" presName="horz1" presStyleCnt="0"/>
      <dgm:spPr/>
    </dgm:pt>
    <dgm:pt modelId="{CA29CA19-A3CA-4A1B-8C16-E5CDCB6D2644}" type="pres">
      <dgm:prSet presAssocID="{69819AA3-A4A2-404B-9AD9-1D2C4BAC7E23}" presName="tx1" presStyleLbl="revTx" presStyleIdx="1" presStyleCnt="4"/>
      <dgm:spPr/>
    </dgm:pt>
    <dgm:pt modelId="{913B246E-C608-4A12-888C-0F538904BEC6}" type="pres">
      <dgm:prSet presAssocID="{69819AA3-A4A2-404B-9AD9-1D2C4BAC7E23}" presName="vert1" presStyleCnt="0"/>
      <dgm:spPr/>
    </dgm:pt>
    <dgm:pt modelId="{14960347-4197-4245-BFC2-687B7E328D5B}" type="pres">
      <dgm:prSet presAssocID="{F4E44FD2-0A24-416A-A18B-81A2773576CE}" presName="thickLine" presStyleLbl="alignNode1" presStyleIdx="2" presStyleCnt="4"/>
      <dgm:spPr/>
    </dgm:pt>
    <dgm:pt modelId="{5F6E012D-BD87-4AAB-89DA-2E3934F3B3D8}" type="pres">
      <dgm:prSet presAssocID="{F4E44FD2-0A24-416A-A18B-81A2773576CE}" presName="horz1" presStyleCnt="0"/>
      <dgm:spPr/>
    </dgm:pt>
    <dgm:pt modelId="{0C8BA744-B43A-46AF-99C9-83EAFE249799}" type="pres">
      <dgm:prSet presAssocID="{F4E44FD2-0A24-416A-A18B-81A2773576CE}" presName="tx1" presStyleLbl="revTx" presStyleIdx="2" presStyleCnt="4"/>
      <dgm:spPr/>
    </dgm:pt>
    <dgm:pt modelId="{0B3D96B5-1C5F-49F0-8988-7A71570DCCCA}" type="pres">
      <dgm:prSet presAssocID="{F4E44FD2-0A24-416A-A18B-81A2773576CE}" presName="vert1" presStyleCnt="0"/>
      <dgm:spPr/>
    </dgm:pt>
    <dgm:pt modelId="{20C700B5-DA0E-401F-965A-C992EBEE54E3}" type="pres">
      <dgm:prSet presAssocID="{C0F57837-5AB9-4A9B-86D5-DD40FF2EE357}" presName="thickLine" presStyleLbl="alignNode1" presStyleIdx="3" presStyleCnt="4"/>
      <dgm:spPr/>
    </dgm:pt>
    <dgm:pt modelId="{2299C623-1E16-45C6-8348-E2C1D0223F01}" type="pres">
      <dgm:prSet presAssocID="{C0F57837-5AB9-4A9B-86D5-DD40FF2EE357}" presName="horz1" presStyleCnt="0"/>
      <dgm:spPr/>
    </dgm:pt>
    <dgm:pt modelId="{97D97510-C4BD-47E6-AE73-4B39FC66FDD9}" type="pres">
      <dgm:prSet presAssocID="{C0F57837-5AB9-4A9B-86D5-DD40FF2EE357}" presName="tx1" presStyleLbl="revTx" presStyleIdx="3" presStyleCnt="4"/>
      <dgm:spPr/>
    </dgm:pt>
    <dgm:pt modelId="{C14CF6FB-EFEE-4877-A330-A49EB5396D30}" type="pres">
      <dgm:prSet presAssocID="{C0F57837-5AB9-4A9B-86D5-DD40FF2EE357}" presName="vert1" presStyleCnt="0"/>
      <dgm:spPr/>
    </dgm:pt>
  </dgm:ptLst>
  <dgm:cxnLst>
    <dgm:cxn modelId="{FCA8482A-1B12-4993-AB0C-79819136A1B9}" type="presOf" srcId="{C0F57837-5AB9-4A9B-86D5-DD40FF2EE357}" destId="{97D97510-C4BD-47E6-AE73-4B39FC66FDD9}" srcOrd="0" destOrd="0" presId="urn:microsoft.com/office/officeart/2008/layout/LinedList"/>
    <dgm:cxn modelId="{628CC839-9AAF-4CFD-857F-452D9CCFB7D0}" srcId="{56DF1933-209A-4715-BFB0-D58337782992}" destId="{DD2C48F7-2FA4-4F15-A256-E2B3DCB5806A}" srcOrd="0" destOrd="0" parTransId="{0BFBE308-FB6B-4FE3-AB21-C17BBB4E638C}" sibTransId="{8292DC03-46BC-4B41-B6E2-8824AF27B3C3}"/>
    <dgm:cxn modelId="{73516748-7E68-47A1-B500-3018AB7C0A23}" type="presOf" srcId="{56DF1933-209A-4715-BFB0-D58337782992}" destId="{29D4632F-F0EB-4B50-8EF2-3BD43EFB27C3}" srcOrd="0" destOrd="0" presId="urn:microsoft.com/office/officeart/2008/layout/LinedList"/>
    <dgm:cxn modelId="{50B4829A-2741-4351-9E4C-DC538B4DA459}" type="presOf" srcId="{69819AA3-A4A2-404B-9AD9-1D2C4BAC7E23}" destId="{CA29CA19-A3CA-4A1B-8C16-E5CDCB6D2644}" srcOrd="0" destOrd="0" presId="urn:microsoft.com/office/officeart/2008/layout/LinedList"/>
    <dgm:cxn modelId="{05D1CFB5-416E-4A60-863E-D244A0C80314}" srcId="{56DF1933-209A-4715-BFB0-D58337782992}" destId="{C0F57837-5AB9-4A9B-86D5-DD40FF2EE357}" srcOrd="3" destOrd="0" parTransId="{D9412389-BBB6-467D-AF37-49FF7578BD25}" sibTransId="{5ED3D51C-8E54-49E5-A469-B91F7CDD9287}"/>
    <dgm:cxn modelId="{681229BC-45B5-43FD-B426-D05231D615B5}" srcId="{56DF1933-209A-4715-BFB0-D58337782992}" destId="{F4E44FD2-0A24-416A-A18B-81A2773576CE}" srcOrd="2" destOrd="0" parTransId="{1EB7C5B3-51E0-42A2-A7A3-E1EB8D4DA80C}" sibTransId="{B33E4E14-AE58-48F3-80E9-789C0AE6B6B9}"/>
    <dgm:cxn modelId="{F1F55FF0-D3BA-47F4-A79E-F37CFFB5C543}" srcId="{56DF1933-209A-4715-BFB0-D58337782992}" destId="{69819AA3-A4A2-404B-9AD9-1D2C4BAC7E23}" srcOrd="1" destOrd="0" parTransId="{CA0E4930-8E68-4E72-A69F-EED8FF0C61B1}" sibTransId="{1C627376-9D52-44D4-8B40-A0A64D45C3CB}"/>
    <dgm:cxn modelId="{77A977FC-0842-4DB4-B5BC-A6D322D24102}" type="presOf" srcId="{DD2C48F7-2FA4-4F15-A256-E2B3DCB5806A}" destId="{4368E9DA-F428-48B6-A232-E3DF41E09770}" srcOrd="0" destOrd="0" presId="urn:microsoft.com/office/officeart/2008/layout/LinedList"/>
    <dgm:cxn modelId="{AD1050FF-DF35-4382-AD5D-E1798D68CD30}" type="presOf" srcId="{F4E44FD2-0A24-416A-A18B-81A2773576CE}" destId="{0C8BA744-B43A-46AF-99C9-83EAFE249799}" srcOrd="0" destOrd="0" presId="urn:microsoft.com/office/officeart/2008/layout/LinedList"/>
    <dgm:cxn modelId="{75F471AB-F11C-40D2-B469-EDD752B120E2}" type="presParOf" srcId="{29D4632F-F0EB-4B50-8EF2-3BD43EFB27C3}" destId="{7F7E1CB2-8490-4584-9764-10FDB2BDDAD3}" srcOrd="0" destOrd="0" presId="urn:microsoft.com/office/officeart/2008/layout/LinedList"/>
    <dgm:cxn modelId="{885F0295-3DA4-4663-965A-D5184800CAA5}" type="presParOf" srcId="{29D4632F-F0EB-4B50-8EF2-3BD43EFB27C3}" destId="{0D3E6B27-CCB9-4E31-A57C-871C9D9F2AC1}" srcOrd="1" destOrd="0" presId="urn:microsoft.com/office/officeart/2008/layout/LinedList"/>
    <dgm:cxn modelId="{4F1F9057-DE9D-4F2C-9180-03C92BB01C1F}" type="presParOf" srcId="{0D3E6B27-CCB9-4E31-A57C-871C9D9F2AC1}" destId="{4368E9DA-F428-48B6-A232-E3DF41E09770}" srcOrd="0" destOrd="0" presId="urn:microsoft.com/office/officeart/2008/layout/LinedList"/>
    <dgm:cxn modelId="{8295102D-93C9-433D-BD97-1789E5F7100B}" type="presParOf" srcId="{0D3E6B27-CCB9-4E31-A57C-871C9D9F2AC1}" destId="{D56CE87A-FA5F-444B-A2EC-E21BF69BDBA3}" srcOrd="1" destOrd="0" presId="urn:microsoft.com/office/officeart/2008/layout/LinedList"/>
    <dgm:cxn modelId="{9A3F4260-3F2F-4BF7-91A0-5F9B55297302}" type="presParOf" srcId="{29D4632F-F0EB-4B50-8EF2-3BD43EFB27C3}" destId="{1D2D09F2-E78B-4DC2-A379-EA2408A9C993}" srcOrd="2" destOrd="0" presId="urn:microsoft.com/office/officeart/2008/layout/LinedList"/>
    <dgm:cxn modelId="{BBB8A5E1-295D-4DE0-B5CA-835D6275F8AC}" type="presParOf" srcId="{29D4632F-F0EB-4B50-8EF2-3BD43EFB27C3}" destId="{DAE25910-DCA8-481F-83F6-B676782BF68F}" srcOrd="3" destOrd="0" presId="urn:microsoft.com/office/officeart/2008/layout/LinedList"/>
    <dgm:cxn modelId="{80602AF0-B407-444C-954F-C4B7B3BE558B}" type="presParOf" srcId="{DAE25910-DCA8-481F-83F6-B676782BF68F}" destId="{CA29CA19-A3CA-4A1B-8C16-E5CDCB6D2644}" srcOrd="0" destOrd="0" presId="urn:microsoft.com/office/officeart/2008/layout/LinedList"/>
    <dgm:cxn modelId="{B66D9286-0682-4D66-A1F2-A8893FD2F582}" type="presParOf" srcId="{DAE25910-DCA8-481F-83F6-B676782BF68F}" destId="{913B246E-C608-4A12-888C-0F538904BEC6}" srcOrd="1" destOrd="0" presId="urn:microsoft.com/office/officeart/2008/layout/LinedList"/>
    <dgm:cxn modelId="{109CE479-CE8A-4937-AF64-FAAE333F6D5C}" type="presParOf" srcId="{29D4632F-F0EB-4B50-8EF2-3BD43EFB27C3}" destId="{14960347-4197-4245-BFC2-687B7E328D5B}" srcOrd="4" destOrd="0" presId="urn:microsoft.com/office/officeart/2008/layout/LinedList"/>
    <dgm:cxn modelId="{765D4E49-95DA-44AE-8EDB-752B58DBF346}" type="presParOf" srcId="{29D4632F-F0EB-4B50-8EF2-3BD43EFB27C3}" destId="{5F6E012D-BD87-4AAB-89DA-2E3934F3B3D8}" srcOrd="5" destOrd="0" presId="urn:microsoft.com/office/officeart/2008/layout/LinedList"/>
    <dgm:cxn modelId="{1CB635BE-E305-4297-BA51-0739727ED2DA}" type="presParOf" srcId="{5F6E012D-BD87-4AAB-89DA-2E3934F3B3D8}" destId="{0C8BA744-B43A-46AF-99C9-83EAFE249799}" srcOrd="0" destOrd="0" presId="urn:microsoft.com/office/officeart/2008/layout/LinedList"/>
    <dgm:cxn modelId="{008FB03B-72B1-46B0-9F03-ABCB7DF1FCB5}" type="presParOf" srcId="{5F6E012D-BD87-4AAB-89DA-2E3934F3B3D8}" destId="{0B3D96B5-1C5F-49F0-8988-7A71570DCCCA}" srcOrd="1" destOrd="0" presId="urn:microsoft.com/office/officeart/2008/layout/LinedList"/>
    <dgm:cxn modelId="{E7282088-9F3A-4520-A1AF-FE443D5A77EF}" type="presParOf" srcId="{29D4632F-F0EB-4B50-8EF2-3BD43EFB27C3}" destId="{20C700B5-DA0E-401F-965A-C992EBEE54E3}" srcOrd="6" destOrd="0" presId="urn:microsoft.com/office/officeart/2008/layout/LinedList"/>
    <dgm:cxn modelId="{8C975AFA-AA14-465F-89D9-5B4684B7E279}" type="presParOf" srcId="{29D4632F-F0EB-4B50-8EF2-3BD43EFB27C3}" destId="{2299C623-1E16-45C6-8348-E2C1D0223F01}" srcOrd="7" destOrd="0" presId="urn:microsoft.com/office/officeart/2008/layout/LinedList"/>
    <dgm:cxn modelId="{7EECFBE5-6B80-47E3-9D14-1DBDA0837EEC}" type="presParOf" srcId="{2299C623-1E16-45C6-8348-E2C1D0223F01}" destId="{97D97510-C4BD-47E6-AE73-4B39FC66FDD9}" srcOrd="0" destOrd="0" presId="urn:microsoft.com/office/officeart/2008/layout/LinedList"/>
    <dgm:cxn modelId="{607629FA-0113-4770-B15D-8EEC1585A2FC}" type="presParOf" srcId="{2299C623-1E16-45C6-8348-E2C1D0223F01}" destId="{C14CF6FB-EFEE-4877-A330-A49EB5396D3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2443B5-661C-458C-B5B7-592D3C4302C9}"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24588D9A-451B-4C88-B529-95062EF02663}">
      <dgm:prSet/>
      <dgm:spPr/>
      <dgm:t>
        <a:bodyPr/>
        <a:lstStyle/>
        <a:p>
          <a:r>
            <a:rPr lang="en-IL"/>
            <a:t>Slices</a:t>
          </a:r>
          <a:endParaRPr lang="en-US"/>
        </a:p>
      </dgm:t>
    </dgm:pt>
    <dgm:pt modelId="{ABD8C92C-B4F2-4881-9DAA-3B87D9EB2B13}" type="parTrans" cxnId="{D531AE37-1DF9-42EB-9E7A-1A78F7074542}">
      <dgm:prSet/>
      <dgm:spPr/>
      <dgm:t>
        <a:bodyPr/>
        <a:lstStyle/>
        <a:p>
          <a:endParaRPr lang="en-US"/>
        </a:p>
      </dgm:t>
    </dgm:pt>
    <dgm:pt modelId="{B229CF5F-8AD9-4CBA-8089-56C8E430072C}" type="sibTrans" cxnId="{D531AE37-1DF9-42EB-9E7A-1A78F7074542}">
      <dgm:prSet/>
      <dgm:spPr/>
      <dgm:t>
        <a:bodyPr/>
        <a:lstStyle/>
        <a:p>
          <a:endParaRPr lang="en-US"/>
        </a:p>
      </dgm:t>
    </dgm:pt>
    <dgm:pt modelId="{BD6F68DC-9CFE-4EB5-A126-4B9115C70B17}">
      <dgm:prSet/>
      <dgm:spPr/>
      <dgm:t>
        <a:bodyPr/>
        <a:lstStyle/>
        <a:p>
          <a:r>
            <a:rPr lang="en-IL"/>
            <a:t>Random</a:t>
          </a:r>
          <a:endParaRPr lang="en-US"/>
        </a:p>
      </dgm:t>
    </dgm:pt>
    <dgm:pt modelId="{2CA926B2-C788-41B5-A243-48C380CBB247}" type="parTrans" cxnId="{D3AE6016-0F68-43BA-B706-20624DE44496}">
      <dgm:prSet/>
      <dgm:spPr/>
      <dgm:t>
        <a:bodyPr/>
        <a:lstStyle/>
        <a:p>
          <a:endParaRPr lang="en-US"/>
        </a:p>
      </dgm:t>
    </dgm:pt>
    <dgm:pt modelId="{65F96798-C042-4D75-895D-7DAAB6E13918}" type="sibTrans" cxnId="{D3AE6016-0F68-43BA-B706-20624DE44496}">
      <dgm:prSet/>
      <dgm:spPr/>
      <dgm:t>
        <a:bodyPr/>
        <a:lstStyle/>
        <a:p>
          <a:endParaRPr lang="en-US"/>
        </a:p>
      </dgm:t>
    </dgm:pt>
    <dgm:pt modelId="{5C0ADCC9-0395-4582-A76E-A1A452A6936C}">
      <dgm:prSet/>
      <dgm:spPr/>
      <dgm:t>
        <a:bodyPr/>
        <a:lstStyle/>
        <a:p>
          <a:r>
            <a:rPr lang="en-IL"/>
            <a:t>manual</a:t>
          </a:r>
          <a:endParaRPr lang="en-US"/>
        </a:p>
      </dgm:t>
    </dgm:pt>
    <dgm:pt modelId="{D8054E4A-CAEA-4478-9F82-3BBD47CB613F}" type="parTrans" cxnId="{741E7CD3-8937-4F39-A4C4-C4AC29FBBC86}">
      <dgm:prSet/>
      <dgm:spPr/>
      <dgm:t>
        <a:bodyPr/>
        <a:lstStyle/>
        <a:p>
          <a:endParaRPr lang="en-US"/>
        </a:p>
      </dgm:t>
    </dgm:pt>
    <dgm:pt modelId="{147064D1-6C90-458F-B4CF-8D57A1188C5C}" type="sibTrans" cxnId="{741E7CD3-8937-4F39-A4C4-C4AC29FBBC86}">
      <dgm:prSet/>
      <dgm:spPr/>
      <dgm:t>
        <a:bodyPr/>
        <a:lstStyle/>
        <a:p>
          <a:endParaRPr lang="en-US"/>
        </a:p>
      </dgm:t>
    </dgm:pt>
    <dgm:pt modelId="{E9561505-99B0-4BE8-BCF0-F11861DFDAC7}" type="pres">
      <dgm:prSet presAssocID="{162443B5-661C-458C-B5B7-592D3C4302C9}" presName="hierChild1" presStyleCnt="0">
        <dgm:presLayoutVars>
          <dgm:chPref val="1"/>
          <dgm:dir/>
          <dgm:animOne val="branch"/>
          <dgm:animLvl val="lvl"/>
          <dgm:resizeHandles/>
        </dgm:presLayoutVars>
      </dgm:prSet>
      <dgm:spPr/>
    </dgm:pt>
    <dgm:pt modelId="{26659E9F-2CC1-4C0A-BFE9-14F1437233A3}" type="pres">
      <dgm:prSet presAssocID="{24588D9A-451B-4C88-B529-95062EF02663}" presName="hierRoot1" presStyleCnt="0"/>
      <dgm:spPr/>
    </dgm:pt>
    <dgm:pt modelId="{3CF6E6E9-39A6-4346-B590-D3D170ADD1E3}" type="pres">
      <dgm:prSet presAssocID="{24588D9A-451B-4C88-B529-95062EF02663}" presName="composite" presStyleCnt="0"/>
      <dgm:spPr/>
    </dgm:pt>
    <dgm:pt modelId="{859100C5-630B-409C-BFC0-99D9872B0C83}" type="pres">
      <dgm:prSet presAssocID="{24588D9A-451B-4C88-B529-95062EF02663}" presName="background" presStyleLbl="node0" presStyleIdx="0" presStyleCnt="3"/>
      <dgm:spPr/>
    </dgm:pt>
    <dgm:pt modelId="{8BC0F511-0A91-459A-8D16-B842C2941776}" type="pres">
      <dgm:prSet presAssocID="{24588D9A-451B-4C88-B529-95062EF02663}" presName="text" presStyleLbl="fgAcc0" presStyleIdx="0" presStyleCnt="3">
        <dgm:presLayoutVars>
          <dgm:chPref val="3"/>
        </dgm:presLayoutVars>
      </dgm:prSet>
      <dgm:spPr/>
    </dgm:pt>
    <dgm:pt modelId="{E073DC4D-0C83-4D44-9804-22FAC903F20E}" type="pres">
      <dgm:prSet presAssocID="{24588D9A-451B-4C88-B529-95062EF02663}" presName="hierChild2" presStyleCnt="0"/>
      <dgm:spPr/>
    </dgm:pt>
    <dgm:pt modelId="{7A5D570C-522D-478C-B684-15A4634B5C98}" type="pres">
      <dgm:prSet presAssocID="{BD6F68DC-9CFE-4EB5-A126-4B9115C70B17}" presName="hierRoot1" presStyleCnt="0"/>
      <dgm:spPr/>
    </dgm:pt>
    <dgm:pt modelId="{4058608D-A7E0-40A1-A9D3-7A421034F056}" type="pres">
      <dgm:prSet presAssocID="{BD6F68DC-9CFE-4EB5-A126-4B9115C70B17}" presName="composite" presStyleCnt="0"/>
      <dgm:spPr/>
    </dgm:pt>
    <dgm:pt modelId="{20E61611-DEBA-4D89-85C9-4B08E73E3595}" type="pres">
      <dgm:prSet presAssocID="{BD6F68DC-9CFE-4EB5-A126-4B9115C70B17}" presName="background" presStyleLbl="node0" presStyleIdx="1" presStyleCnt="3"/>
      <dgm:spPr/>
    </dgm:pt>
    <dgm:pt modelId="{C4845BCC-0D56-472E-AB73-5FA12D0D18F0}" type="pres">
      <dgm:prSet presAssocID="{BD6F68DC-9CFE-4EB5-A126-4B9115C70B17}" presName="text" presStyleLbl="fgAcc0" presStyleIdx="1" presStyleCnt="3">
        <dgm:presLayoutVars>
          <dgm:chPref val="3"/>
        </dgm:presLayoutVars>
      </dgm:prSet>
      <dgm:spPr/>
    </dgm:pt>
    <dgm:pt modelId="{147DC341-BC9F-43EB-BDBA-F7F433C4DF57}" type="pres">
      <dgm:prSet presAssocID="{BD6F68DC-9CFE-4EB5-A126-4B9115C70B17}" presName="hierChild2" presStyleCnt="0"/>
      <dgm:spPr/>
    </dgm:pt>
    <dgm:pt modelId="{D0A53DAF-695A-4065-B213-8D6F4BF24FCF}" type="pres">
      <dgm:prSet presAssocID="{5C0ADCC9-0395-4582-A76E-A1A452A6936C}" presName="hierRoot1" presStyleCnt="0"/>
      <dgm:spPr/>
    </dgm:pt>
    <dgm:pt modelId="{51997466-E296-4E84-854A-C86AB29532EC}" type="pres">
      <dgm:prSet presAssocID="{5C0ADCC9-0395-4582-A76E-A1A452A6936C}" presName="composite" presStyleCnt="0"/>
      <dgm:spPr/>
    </dgm:pt>
    <dgm:pt modelId="{10E3B212-37AB-4C2A-A0D6-F263E56E5FB3}" type="pres">
      <dgm:prSet presAssocID="{5C0ADCC9-0395-4582-A76E-A1A452A6936C}" presName="background" presStyleLbl="node0" presStyleIdx="2" presStyleCnt="3"/>
      <dgm:spPr/>
    </dgm:pt>
    <dgm:pt modelId="{3CD9CC5D-3910-436E-B7EC-37BD7D86762C}" type="pres">
      <dgm:prSet presAssocID="{5C0ADCC9-0395-4582-A76E-A1A452A6936C}" presName="text" presStyleLbl="fgAcc0" presStyleIdx="2" presStyleCnt="3">
        <dgm:presLayoutVars>
          <dgm:chPref val="3"/>
        </dgm:presLayoutVars>
      </dgm:prSet>
      <dgm:spPr/>
    </dgm:pt>
    <dgm:pt modelId="{D4515902-ABCE-4644-8E06-4E1DC9FB273C}" type="pres">
      <dgm:prSet presAssocID="{5C0ADCC9-0395-4582-A76E-A1A452A6936C}" presName="hierChild2" presStyleCnt="0"/>
      <dgm:spPr/>
    </dgm:pt>
  </dgm:ptLst>
  <dgm:cxnLst>
    <dgm:cxn modelId="{27CEB804-D820-465C-B0FF-55BA996158FF}" type="presOf" srcId="{162443B5-661C-458C-B5B7-592D3C4302C9}" destId="{E9561505-99B0-4BE8-BCF0-F11861DFDAC7}" srcOrd="0" destOrd="0" presId="urn:microsoft.com/office/officeart/2005/8/layout/hierarchy1"/>
    <dgm:cxn modelId="{D3AE6016-0F68-43BA-B706-20624DE44496}" srcId="{162443B5-661C-458C-B5B7-592D3C4302C9}" destId="{BD6F68DC-9CFE-4EB5-A126-4B9115C70B17}" srcOrd="1" destOrd="0" parTransId="{2CA926B2-C788-41B5-A243-48C380CBB247}" sibTransId="{65F96798-C042-4D75-895D-7DAAB6E13918}"/>
    <dgm:cxn modelId="{D531AE37-1DF9-42EB-9E7A-1A78F7074542}" srcId="{162443B5-661C-458C-B5B7-592D3C4302C9}" destId="{24588D9A-451B-4C88-B529-95062EF02663}" srcOrd="0" destOrd="0" parTransId="{ABD8C92C-B4F2-4881-9DAA-3B87D9EB2B13}" sibTransId="{B229CF5F-8AD9-4CBA-8089-56C8E430072C}"/>
    <dgm:cxn modelId="{6C797F70-9D40-4FEE-BDD1-9A382704C274}" type="presOf" srcId="{5C0ADCC9-0395-4582-A76E-A1A452A6936C}" destId="{3CD9CC5D-3910-436E-B7EC-37BD7D86762C}" srcOrd="0" destOrd="0" presId="urn:microsoft.com/office/officeart/2005/8/layout/hierarchy1"/>
    <dgm:cxn modelId="{F0848D8A-047E-492C-B4EF-43ED8C64702A}" type="presOf" srcId="{BD6F68DC-9CFE-4EB5-A126-4B9115C70B17}" destId="{C4845BCC-0D56-472E-AB73-5FA12D0D18F0}" srcOrd="0" destOrd="0" presId="urn:microsoft.com/office/officeart/2005/8/layout/hierarchy1"/>
    <dgm:cxn modelId="{B7B1A090-CA46-4D34-9AD6-C287A104D48C}" type="presOf" srcId="{24588D9A-451B-4C88-B529-95062EF02663}" destId="{8BC0F511-0A91-459A-8D16-B842C2941776}" srcOrd="0" destOrd="0" presId="urn:microsoft.com/office/officeart/2005/8/layout/hierarchy1"/>
    <dgm:cxn modelId="{741E7CD3-8937-4F39-A4C4-C4AC29FBBC86}" srcId="{162443B5-661C-458C-B5B7-592D3C4302C9}" destId="{5C0ADCC9-0395-4582-A76E-A1A452A6936C}" srcOrd="2" destOrd="0" parTransId="{D8054E4A-CAEA-4478-9F82-3BBD47CB613F}" sibTransId="{147064D1-6C90-458F-B4CF-8D57A1188C5C}"/>
    <dgm:cxn modelId="{2B72E5DE-0A9C-49B3-A995-5EFFE0FF01EC}" type="presParOf" srcId="{E9561505-99B0-4BE8-BCF0-F11861DFDAC7}" destId="{26659E9F-2CC1-4C0A-BFE9-14F1437233A3}" srcOrd="0" destOrd="0" presId="urn:microsoft.com/office/officeart/2005/8/layout/hierarchy1"/>
    <dgm:cxn modelId="{AE3DB27F-9DA1-4E59-8474-9ADF906297C7}" type="presParOf" srcId="{26659E9F-2CC1-4C0A-BFE9-14F1437233A3}" destId="{3CF6E6E9-39A6-4346-B590-D3D170ADD1E3}" srcOrd="0" destOrd="0" presId="urn:microsoft.com/office/officeart/2005/8/layout/hierarchy1"/>
    <dgm:cxn modelId="{AF29B51A-BC5D-4904-A6AC-96C2DD6E4197}" type="presParOf" srcId="{3CF6E6E9-39A6-4346-B590-D3D170ADD1E3}" destId="{859100C5-630B-409C-BFC0-99D9872B0C83}" srcOrd="0" destOrd="0" presId="urn:microsoft.com/office/officeart/2005/8/layout/hierarchy1"/>
    <dgm:cxn modelId="{7C625FE3-55E7-4D05-A0B2-7CFADD32FE1E}" type="presParOf" srcId="{3CF6E6E9-39A6-4346-B590-D3D170ADD1E3}" destId="{8BC0F511-0A91-459A-8D16-B842C2941776}" srcOrd="1" destOrd="0" presId="urn:microsoft.com/office/officeart/2005/8/layout/hierarchy1"/>
    <dgm:cxn modelId="{6F7AEF5D-DC4E-4F5F-BE8F-122AFE53CD5B}" type="presParOf" srcId="{26659E9F-2CC1-4C0A-BFE9-14F1437233A3}" destId="{E073DC4D-0C83-4D44-9804-22FAC903F20E}" srcOrd="1" destOrd="0" presId="urn:microsoft.com/office/officeart/2005/8/layout/hierarchy1"/>
    <dgm:cxn modelId="{4BB61F76-FD01-42A7-8E81-5C09E12D12D0}" type="presParOf" srcId="{E9561505-99B0-4BE8-BCF0-F11861DFDAC7}" destId="{7A5D570C-522D-478C-B684-15A4634B5C98}" srcOrd="1" destOrd="0" presId="urn:microsoft.com/office/officeart/2005/8/layout/hierarchy1"/>
    <dgm:cxn modelId="{A8F659B7-0109-4A71-A430-5D10BCDEE389}" type="presParOf" srcId="{7A5D570C-522D-478C-B684-15A4634B5C98}" destId="{4058608D-A7E0-40A1-A9D3-7A421034F056}" srcOrd="0" destOrd="0" presId="urn:microsoft.com/office/officeart/2005/8/layout/hierarchy1"/>
    <dgm:cxn modelId="{39D8F35B-26CA-4DBF-BB49-FED214996D41}" type="presParOf" srcId="{4058608D-A7E0-40A1-A9D3-7A421034F056}" destId="{20E61611-DEBA-4D89-85C9-4B08E73E3595}" srcOrd="0" destOrd="0" presId="urn:microsoft.com/office/officeart/2005/8/layout/hierarchy1"/>
    <dgm:cxn modelId="{5451011D-CA74-4AAD-99B7-92617950AAF7}" type="presParOf" srcId="{4058608D-A7E0-40A1-A9D3-7A421034F056}" destId="{C4845BCC-0D56-472E-AB73-5FA12D0D18F0}" srcOrd="1" destOrd="0" presId="urn:microsoft.com/office/officeart/2005/8/layout/hierarchy1"/>
    <dgm:cxn modelId="{503E589A-CBD4-4F9B-8F92-6670A75F68DA}" type="presParOf" srcId="{7A5D570C-522D-478C-B684-15A4634B5C98}" destId="{147DC341-BC9F-43EB-BDBA-F7F433C4DF57}" srcOrd="1" destOrd="0" presId="urn:microsoft.com/office/officeart/2005/8/layout/hierarchy1"/>
    <dgm:cxn modelId="{1EC5212D-BD5D-4A96-8218-5490586F10F7}" type="presParOf" srcId="{E9561505-99B0-4BE8-BCF0-F11861DFDAC7}" destId="{D0A53DAF-695A-4065-B213-8D6F4BF24FCF}" srcOrd="2" destOrd="0" presId="urn:microsoft.com/office/officeart/2005/8/layout/hierarchy1"/>
    <dgm:cxn modelId="{54D769E4-841C-4D9A-BD99-4C0944F5324D}" type="presParOf" srcId="{D0A53DAF-695A-4065-B213-8D6F4BF24FCF}" destId="{51997466-E296-4E84-854A-C86AB29532EC}" srcOrd="0" destOrd="0" presId="urn:microsoft.com/office/officeart/2005/8/layout/hierarchy1"/>
    <dgm:cxn modelId="{FA8BBE91-B875-4220-940F-28A7081A029C}" type="presParOf" srcId="{51997466-E296-4E84-854A-C86AB29532EC}" destId="{10E3B212-37AB-4C2A-A0D6-F263E56E5FB3}" srcOrd="0" destOrd="0" presId="urn:microsoft.com/office/officeart/2005/8/layout/hierarchy1"/>
    <dgm:cxn modelId="{BFDAD550-1681-42BB-B260-E96F334A6D67}" type="presParOf" srcId="{51997466-E296-4E84-854A-C86AB29532EC}" destId="{3CD9CC5D-3910-436E-B7EC-37BD7D86762C}" srcOrd="1" destOrd="0" presId="urn:microsoft.com/office/officeart/2005/8/layout/hierarchy1"/>
    <dgm:cxn modelId="{54605154-4386-4C36-8239-5F1E6FC407A0}" type="presParOf" srcId="{D0A53DAF-695A-4065-B213-8D6F4BF24FCF}" destId="{D4515902-ABCE-4644-8E06-4E1DC9FB273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7E1CB2-8490-4584-9764-10FDB2BDDAD3}">
      <dsp:nvSpPr>
        <dsp:cNvPr id="0" name=""/>
        <dsp:cNvSpPr/>
      </dsp:nvSpPr>
      <dsp:spPr>
        <a:xfrm>
          <a:off x="0" y="0"/>
          <a:ext cx="6900512"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68E9DA-F428-48B6-A232-E3DF41E09770}">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b="1" kern="1200" dirty="0" err="1"/>
            <a:t>MiDaS</a:t>
          </a:r>
          <a:r>
            <a:rPr lang="en-US" sz="4200" b="1" kern="1200" dirty="0"/>
            <a:t> (</a:t>
          </a:r>
          <a:r>
            <a:rPr lang="en-US" sz="4200" kern="1200" dirty="0" err="1"/>
            <a:t>DPT_Large</a:t>
          </a:r>
          <a:r>
            <a:rPr lang="en-US" sz="4200" b="1" kern="1200" dirty="0"/>
            <a:t>)</a:t>
          </a:r>
          <a:endParaRPr lang="en-US" sz="4200" kern="1200" dirty="0"/>
        </a:p>
      </dsp:txBody>
      <dsp:txXfrm>
        <a:off x="0" y="0"/>
        <a:ext cx="6900512" cy="1384035"/>
      </dsp:txXfrm>
    </dsp:sp>
    <dsp:sp modelId="{1D2D09F2-E78B-4DC2-A379-EA2408A9C993}">
      <dsp:nvSpPr>
        <dsp:cNvPr id="0" name=""/>
        <dsp:cNvSpPr/>
      </dsp:nvSpPr>
      <dsp:spPr>
        <a:xfrm>
          <a:off x="0" y="1384035"/>
          <a:ext cx="6900512" cy="0"/>
        </a:xfrm>
        <a:prstGeom prst="line">
          <a:avLst/>
        </a:prstGeom>
        <a:solidFill>
          <a:schemeClr val="accent2">
            <a:hueOff val="2147871"/>
            <a:satOff val="-6164"/>
            <a:lumOff val="-987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29CA19-A3CA-4A1B-8C16-E5CDCB6D2644}">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b="1" kern="1200" dirty="0" err="1"/>
            <a:t>BEiT</a:t>
          </a:r>
          <a:r>
            <a:rPr lang="en-US" sz="4200" b="1" kern="1200" dirty="0"/>
            <a:t> 512</a:t>
          </a:r>
          <a:r>
            <a:rPr lang="en-IL" sz="4200" b="1" kern="1200" dirty="0"/>
            <a:t> </a:t>
          </a:r>
          <a:r>
            <a:rPr lang="en-US" sz="4200" b="1" kern="1200" dirty="0"/>
            <a:t>( </a:t>
          </a:r>
          <a:r>
            <a:rPr lang="en-US" sz="4200" kern="1200" dirty="0"/>
            <a:t>DPT_BEiT_L_512</a:t>
          </a:r>
          <a:r>
            <a:rPr lang="en-US" sz="4200" b="1" kern="1200" dirty="0"/>
            <a:t>)  </a:t>
          </a:r>
          <a:endParaRPr lang="en-US" sz="4200" kern="1200" dirty="0"/>
        </a:p>
      </dsp:txBody>
      <dsp:txXfrm>
        <a:off x="0" y="1384035"/>
        <a:ext cx="6900512" cy="1384035"/>
      </dsp:txXfrm>
    </dsp:sp>
    <dsp:sp modelId="{14960347-4197-4245-BFC2-687B7E328D5B}">
      <dsp:nvSpPr>
        <dsp:cNvPr id="0" name=""/>
        <dsp:cNvSpPr/>
      </dsp:nvSpPr>
      <dsp:spPr>
        <a:xfrm>
          <a:off x="0" y="2768070"/>
          <a:ext cx="6900512" cy="0"/>
        </a:xfrm>
        <a:prstGeom prst="line">
          <a:avLst/>
        </a:prstGeom>
        <a:solidFill>
          <a:schemeClr val="accent2">
            <a:hueOff val="4295743"/>
            <a:satOff val="-12329"/>
            <a:lumOff val="-19739"/>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8BA744-B43A-46AF-99C9-83EAFE249799}">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b="1" kern="1200" dirty="0" err="1"/>
            <a:t>ZoeDepth</a:t>
          </a:r>
          <a:r>
            <a:rPr lang="en-US" sz="4200" b="1" kern="1200" dirty="0"/>
            <a:t> (</a:t>
          </a:r>
          <a:r>
            <a:rPr lang="en-US" sz="4200" kern="1200" dirty="0" err="1"/>
            <a:t>ZoeD_N</a:t>
          </a:r>
          <a:r>
            <a:rPr lang="en-US" sz="4200" kern="1200" dirty="0"/>
            <a:t>)</a:t>
          </a:r>
        </a:p>
      </dsp:txBody>
      <dsp:txXfrm>
        <a:off x="0" y="2768070"/>
        <a:ext cx="6900512" cy="1384035"/>
      </dsp:txXfrm>
    </dsp:sp>
    <dsp:sp modelId="{20C700B5-DA0E-401F-965A-C992EBEE54E3}">
      <dsp:nvSpPr>
        <dsp:cNvPr id="0" name=""/>
        <dsp:cNvSpPr/>
      </dsp:nvSpPr>
      <dsp:spPr>
        <a:xfrm>
          <a:off x="0" y="4152105"/>
          <a:ext cx="6900512"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D97510-C4BD-47E6-AE73-4B39FC66FDD9}">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b="1" kern="1200" dirty="0" err="1"/>
            <a:t>ZoeDepth</a:t>
          </a:r>
          <a:r>
            <a:rPr lang="en-US" sz="4200" b="1" kern="1200" dirty="0"/>
            <a:t> (</a:t>
          </a:r>
          <a:r>
            <a:rPr lang="en-US" sz="4200" kern="1200" dirty="0" err="1"/>
            <a:t>ZoeD_K</a:t>
          </a:r>
          <a:r>
            <a:rPr lang="en-US" sz="4200" kern="1200" dirty="0"/>
            <a:t>)</a:t>
          </a:r>
        </a:p>
      </dsp:txBody>
      <dsp:txXfrm>
        <a:off x="0" y="4152105"/>
        <a:ext cx="6900512" cy="1384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100C5-630B-409C-BFC0-99D9872B0C83}">
      <dsp:nvSpPr>
        <dsp:cNvPr id="0" name=""/>
        <dsp:cNvSpPr/>
      </dsp:nvSpPr>
      <dsp:spPr>
        <a:xfrm>
          <a:off x="0" y="1080567"/>
          <a:ext cx="2957512" cy="18780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C0F511-0A91-459A-8D16-B842C2941776}">
      <dsp:nvSpPr>
        <dsp:cNvPr id="0" name=""/>
        <dsp:cNvSpPr/>
      </dsp:nvSpPr>
      <dsp:spPr>
        <a:xfrm>
          <a:off x="328612" y="1392749"/>
          <a:ext cx="2957512" cy="187802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n-IL" sz="5200" kern="1200"/>
            <a:t>Slices</a:t>
          </a:r>
          <a:endParaRPr lang="en-US" sz="5200" kern="1200"/>
        </a:p>
      </dsp:txBody>
      <dsp:txXfrm>
        <a:off x="383617" y="1447754"/>
        <a:ext cx="2847502" cy="1768010"/>
      </dsp:txXfrm>
    </dsp:sp>
    <dsp:sp modelId="{20E61611-DEBA-4D89-85C9-4B08E73E3595}">
      <dsp:nvSpPr>
        <dsp:cNvPr id="0" name=""/>
        <dsp:cNvSpPr/>
      </dsp:nvSpPr>
      <dsp:spPr>
        <a:xfrm>
          <a:off x="3614737" y="1080567"/>
          <a:ext cx="2957512" cy="18780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845BCC-0D56-472E-AB73-5FA12D0D18F0}">
      <dsp:nvSpPr>
        <dsp:cNvPr id="0" name=""/>
        <dsp:cNvSpPr/>
      </dsp:nvSpPr>
      <dsp:spPr>
        <a:xfrm>
          <a:off x="3943350" y="1392749"/>
          <a:ext cx="2957512" cy="187802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n-IL" sz="5200" kern="1200"/>
            <a:t>Random</a:t>
          </a:r>
          <a:endParaRPr lang="en-US" sz="5200" kern="1200"/>
        </a:p>
      </dsp:txBody>
      <dsp:txXfrm>
        <a:off x="3998355" y="1447754"/>
        <a:ext cx="2847502" cy="1768010"/>
      </dsp:txXfrm>
    </dsp:sp>
    <dsp:sp modelId="{10E3B212-37AB-4C2A-A0D6-F263E56E5FB3}">
      <dsp:nvSpPr>
        <dsp:cNvPr id="0" name=""/>
        <dsp:cNvSpPr/>
      </dsp:nvSpPr>
      <dsp:spPr>
        <a:xfrm>
          <a:off x="7229475" y="1080567"/>
          <a:ext cx="2957512" cy="18780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D9CC5D-3910-436E-B7EC-37BD7D86762C}">
      <dsp:nvSpPr>
        <dsp:cNvPr id="0" name=""/>
        <dsp:cNvSpPr/>
      </dsp:nvSpPr>
      <dsp:spPr>
        <a:xfrm>
          <a:off x="7558087" y="1392749"/>
          <a:ext cx="2957512" cy="187802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n-IL" sz="5200" kern="1200"/>
            <a:t>manual</a:t>
          </a:r>
          <a:endParaRPr lang="en-US" sz="5200" kern="1200"/>
        </a:p>
      </dsp:txBody>
      <dsp:txXfrm>
        <a:off x="7613092" y="1447754"/>
        <a:ext cx="2847502" cy="176801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62AB0E-C194-462F-A0AB-A84C6DBEFAB5}" type="datetimeFigureOut">
              <a:rPr lang="en-IL" smtClean="0"/>
              <a:t>17/12/2025</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78380A-DE9B-4969-9312-906BA819635D}" type="slidenum">
              <a:rPr lang="en-IL" smtClean="0"/>
              <a:t>‹#›</a:t>
            </a:fld>
            <a:endParaRPr lang="en-IL"/>
          </a:p>
        </p:txBody>
      </p:sp>
    </p:spTree>
    <p:extLst>
      <p:ext uri="{BB962C8B-B14F-4D97-AF65-F5344CB8AC3E}">
        <p14:creationId xmlns:p14="http://schemas.microsoft.com/office/powerpoint/2010/main" val="3776908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פרויקט גמר זה מתמקד בפיתוח מערכת חדשנית להערכת עומק רחפן (Z) מתמונה בודדת בעזרת Deep Learning. הצוות כולל את שמות חברי הצוות, בהנחיית המנחה ושיתוף החברה. תאריך ההגשה מצוין. המערכת מאפשרת חישוב מרחק הרחפן מהמצלמה במדויק מתמונה אחת בלבד.</a:t>
            </a:r>
          </a:p>
        </p:txBody>
      </p:sp>
      <p:sp>
        <p:nvSpPr>
          <p:cNvPr id="4" name="Slide Number Placeholder 3"/>
          <p:cNvSpPr>
            <a:spLocks noGrp="1"/>
          </p:cNvSpPr>
          <p:nvPr>
            <p:ph type="sldNum" sz="quarter" idx="5"/>
          </p:nvPr>
        </p:nvSpPr>
        <p:spPr/>
        <p:txBody>
          <a:bodyPr/>
          <a:lstStyle/>
          <a:p>
            <a:fld id="{D9F36CC5-7A99-4290-82AA-1688FB49E7E7}" type="slidenum">
              <a:rPr lang="en-IL" smtClean="0"/>
              <a:t>1</a:t>
            </a:fld>
            <a:endParaRPr lang="en-IL"/>
          </a:p>
        </p:txBody>
      </p:sp>
    </p:spTree>
    <p:extLst>
      <p:ext uri="{BB962C8B-B14F-4D97-AF65-F5344CB8AC3E}">
        <p14:creationId xmlns:p14="http://schemas.microsoft.com/office/powerpoint/2010/main" val="2408021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זיהוי מיקום תלת־ממדי של רחפן חיוני למעקב, בקרה והתרעה. פתרונות קלאסיים דוגמת סטראו או LiDAR יקרים ומורכבים ליישום. היעד הוא להציע פתרון מונוקולרי זול ופשוט יותר, אך האתגר הגדול הוא להפיק מידע תלת־ממדי מסיגנל דו־ממדי בלבד וללמוד עומק מרמזים ויזואליים.</a:t>
            </a:r>
          </a:p>
        </p:txBody>
      </p:sp>
      <p:sp>
        <p:nvSpPr>
          <p:cNvPr id="4" name="Slide Number Placeholder 3"/>
          <p:cNvSpPr>
            <a:spLocks noGrp="1"/>
          </p:cNvSpPr>
          <p:nvPr>
            <p:ph type="sldNum" sz="quarter" idx="5"/>
          </p:nvPr>
        </p:nvSpPr>
        <p:spPr/>
        <p:txBody>
          <a:bodyPr/>
          <a:lstStyle/>
          <a:p>
            <a:fld id="{6A78380A-DE9B-4969-9312-906BA819635D}" type="slidenum">
              <a:rPr lang="en-IL" smtClean="0"/>
              <a:t>3</a:t>
            </a:fld>
            <a:endParaRPr lang="en-IL"/>
          </a:p>
        </p:txBody>
      </p:sp>
    </p:spTree>
    <p:extLst>
      <p:ext uri="{BB962C8B-B14F-4D97-AF65-F5344CB8AC3E}">
        <p14:creationId xmlns:p14="http://schemas.microsoft.com/office/powerpoint/2010/main" val="1366542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המשימה: להעריך את מרחק הרחפן מהמצלמה ("Z בלבד") מתוך תמונה אחת. קלט: תמונה, Bounding Box, ו-GT של Z מהסימולטור. פלט: Z במטרים – עומק הרחפן. אנו אחראים על Z, בעוד צוות אחר עוסק ב-X,Y. סוג דאטה: סינתטי בלבד עם GT מדויק.</a:t>
            </a:r>
          </a:p>
        </p:txBody>
      </p:sp>
      <p:sp>
        <p:nvSpPr>
          <p:cNvPr id="4" name="Slide Number Placeholder 3"/>
          <p:cNvSpPr>
            <a:spLocks noGrp="1"/>
          </p:cNvSpPr>
          <p:nvPr>
            <p:ph type="sldNum" sz="quarter" idx="5"/>
          </p:nvPr>
        </p:nvSpPr>
        <p:spPr/>
        <p:txBody>
          <a:bodyPr/>
          <a:lstStyle/>
          <a:p>
            <a:fld id="{6A78380A-DE9B-4969-9312-906BA819635D}" type="slidenum">
              <a:rPr lang="en-IL" smtClean="0"/>
              <a:t>4</a:t>
            </a:fld>
            <a:endParaRPr lang="en-IL"/>
          </a:p>
        </p:txBody>
      </p:sp>
    </p:spTree>
    <p:extLst>
      <p:ext uri="{BB962C8B-B14F-4D97-AF65-F5344CB8AC3E}">
        <p14:creationId xmlns:p14="http://schemas.microsoft.com/office/powerpoint/2010/main" val="1935902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המאמר המלווה מספק בסיס תיאורטי חשוב לפיתוח הפתרון ומציג גישות עדכניות בתחום. הוא יוצר מסגרת חשיבה ומעורר השראה לרעיונות מקוריים. בנוסף, המאמר מדגיש את האתגרים המרכזיים ומציע כיווני פעולה המהווים נקודת מוצא לפתרון היצירתי שלנו.</a:t>
            </a:r>
          </a:p>
        </p:txBody>
      </p:sp>
      <p:sp>
        <p:nvSpPr>
          <p:cNvPr id="4" name="Slide Number Placeholder 3"/>
          <p:cNvSpPr>
            <a:spLocks noGrp="1"/>
          </p:cNvSpPr>
          <p:nvPr>
            <p:ph type="sldNum" sz="quarter" idx="5"/>
          </p:nvPr>
        </p:nvSpPr>
        <p:spPr/>
        <p:txBody>
          <a:bodyPr/>
          <a:lstStyle/>
          <a:p>
            <a:fld id="{6A78380A-DE9B-4969-9312-906BA819635D}" type="slidenum">
              <a:rPr lang="en-IL" smtClean="0"/>
              <a:t>5</a:t>
            </a:fld>
            <a:endParaRPr lang="en-IL"/>
          </a:p>
        </p:txBody>
      </p:sp>
    </p:spTree>
    <p:extLst>
      <p:ext uri="{BB962C8B-B14F-4D97-AF65-F5344CB8AC3E}">
        <p14:creationId xmlns:p14="http://schemas.microsoft.com/office/powerpoint/2010/main" val="3475315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הדאטה נאסף מסימולציות בלבד ב-Unreal Engine, המספק Ground Truth מושלם של מיקום הרחפן לכל פריים. שמירה על מיקום הרחפן במערכת הצירים של המצלמה הכרחית למדידת מרחק נכון. בנוסף, יש לסנכרן תיעוד הפריימים עם הלוג למניעת זיהום דאטה, ולגוון בטווחים, רקעים ותנאי מזג אוויר.</a:t>
            </a:r>
          </a:p>
        </p:txBody>
      </p:sp>
      <p:sp>
        <p:nvSpPr>
          <p:cNvPr id="4" name="Slide Number Placeholder 3"/>
          <p:cNvSpPr>
            <a:spLocks noGrp="1"/>
          </p:cNvSpPr>
          <p:nvPr>
            <p:ph type="sldNum" sz="quarter" idx="5"/>
          </p:nvPr>
        </p:nvSpPr>
        <p:spPr/>
        <p:txBody>
          <a:bodyPr/>
          <a:lstStyle/>
          <a:p>
            <a:fld id="{6A78380A-DE9B-4969-9312-906BA819635D}" type="slidenum">
              <a:rPr lang="en-IL" smtClean="0"/>
              <a:t>6</a:t>
            </a:fld>
            <a:endParaRPr lang="en-IL"/>
          </a:p>
        </p:txBody>
      </p:sp>
    </p:spTree>
    <p:extLst>
      <p:ext uri="{BB962C8B-B14F-4D97-AF65-F5344CB8AC3E}">
        <p14:creationId xmlns:p14="http://schemas.microsoft.com/office/powerpoint/2010/main" val="3672184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ערך Z ב-Ground Truth חייב להינתן ביחס למצלמה (Camera Space) ולא ביחס לעולם. אם Unreal מספק קואורדינטות ב-World Space, יש לבצע המרה ע"י חיסור מיקום המצלמה וסיבוב לפי האוריינטציה שלה. יש להבטיח שפרמטרי המצלמה (fx, fy, cx, cy, FOV, רזולוציה) זהים בין Unreal לחישובים ולאימון, כדי למנוע שגיאות עומק שיטתיות. מומלץ לבדוק תקינות ההמרה והפרמטרים מוקדם על פריימים ידועים.</a:t>
            </a:r>
          </a:p>
        </p:txBody>
      </p:sp>
      <p:sp>
        <p:nvSpPr>
          <p:cNvPr id="4" name="Slide Number Placeholder 3"/>
          <p:cNvSpPr>
            <a:spLocks noGrp="1"/>
          </p:cNvSpPr>
          <p:nvPr>
            <p:ph type="sldNum" sz="quarter" idx="5"/>
          </p:nvPr>
        </p:nvSpPr>
        <p:spPr/>
        <p:txBody>
          <a:bodyPr/>
          <a:lstStyle/>
          <a:p>
            <a:fld id="{6A78380A-DE9B-4969-9312-906BA819635D}" type="slidenum">
              <a:rPr lang="en-IL" smtClean="0"/>
              <a:t>7</a:t>
            </a:fld>
            <a:endParaRPr lang="en-IL"/>
          </a:p>
        </p:txBody>
      </p:sp>
    </p:spTree>
    <p:extLst>
      <p:ext uri="{BB962C8B-B14F-4D97-AF65-F5344CB8AC3E}">
        <p14:creationId xmlns:p14="http://schemas.microsoft.com/office/powerpoint/2010/main" val="269001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נבחר להתחיל עם מודל MiDaS כ-baseline להערכת עומק מונוקולרית. MiDaS מספק מפת עומק יחסית בקלות וללא צורך באימון מוקדם. עומק הרחפן ייחלץ מאזור ה-Bounding Box במפת העומק, ונבצע Scale Calibration מול ערכי ה-GT של Unreal כדי לקבל ערכי Z במטרים. במידת הצורך, נבחן גם את ZoeDepth עבור עומק מטרי מדויק יותר.</a:t>
            </a:r>
          </a:p>
        </p:txBody>
      </p:sp>
      <p:sp>
        <p:nvSpPr>
          <p:cNvPr id="4" name="Slide Number Placeholder 3"/>
          <p:cNvSpPr>
            <a:spLocks noGrp="1"/>
          </p:cNvSpPr>
          <p:nvPr>
            <p:ph type="sldNum" sz="quarter" idx="5"/>
          </p:nvPr>
        </p:nvSpPr>
        <p:spPr/>
        <p:txBody>
          <a:bodyPr/>
          <a:lstStyle/>
          <a:p>
            <a:fld id="{6A78380A-DE9B-4969-9312-906BA819635D}" type="slidenum">
              <a:rPr lang="en-IL" smtClean="0"/>
              <a:t>8</a:t>
            </a:fld>
            <a:endParaRPr lang="en-IL"/>
          </a:p>
        </p:txBody>
      </p:sp>
    </p:spTree>
    <p:extLst>
      <p:ext uri="{BB962C8B-B14F-4D97-AF65-F5344CB8AC3E}">
        <p14:creationId xmlns:p14="http://schemas.microsoft.com/office/powerpoint/2010/main" val="4223467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מריצים את מודל העומק על כל התמונה ומקבלים Depth Map. משתמשים ב-Bounding Box כדי לבודד את אזור הרחפן מהמפה. מחלצים ערך עומק מייצג לרחפן, למשל ממוצע או חציון בתוך התיבה. התוצאה היא ערך Z יחסי, לפני המרה ליחידות מטר.</a:t>
            </a:r>
          </a:p>
        </p:txBody>
      </p:sp>
      <p:sp>
        <p:nvSpPr>
          <p:cNvPr id="4" name="Slide Number Placeholder 3"/>
          <p:cNvSpPr>
            <a:spLocks noGrp="1"/>
          </p:cNvSpPr>
          <p:nvPr>
            <p:ph type="sldNum" sz="quarter" idx="5"/>
          </p:nvPr>
        </p:nvSpPr>
        <p:spPr/>
        <p:txBody>
          <a:bodyPr/>
          <a:lstStyle/>
          <a:p>
            <a:fld id="{6A78380A-DE9B-4969-9312-906BA819635D}" type="slidenum">
              <a:rPr lang="en-IL" smtClean="0"/>
              <a:t>9</a:t>
            </a:fld>
            <a:endParaRPr lang="en-IL"/>
          </a:p>
        </p:txBody>
      </p:sp>
    </p:spTree>
    <p:extLst>
      <p:ext uri="{BB962C8B-B14F-4D97-AF65-F5344CB8AC3E}">
        <p14:creationId xmlns:p14="http://schemas.microsoft.com/office/powerpoint/2010/main" val="1809512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L"/>
              <a:t>מקור תמונה: ספריית התוכן של Microsoft 365
Python ו-PyTorch שימשו לאימון והרצת המודלים בזכות הפשטות והגמישות שלהן. YOLO נבחר לזיהוי רחפנים והפקת Bounding Box מדויק. OpenCV ו-Albumentations שימשו לעיבוד תמונה ואוגמנטציה, מה ששיפר את ביצועי הזיהוי ועזר להתמודד עם מגוון מצבים בתמונות.</a:t>
            </a:r>
          </a:p>
        </p:txBody>
      </p:sp>
      <p:sp>
        <p:nvSpPr>
          <p:cNvPr id="4" name="Slide Number Placeholder 3"/>
          <p:cNvSpPr>
            <a:spLocks noGrp="1"/>
          </p:cNvSpPr>
          <p:nvPr>
            <p:ph type="sldNum" sz="quarter" idx="5"/>
          </p:nvPr>
        </p:nvSpPr>
        <p:spPr/>
        <p:txBody>
          <a:bodyPr/>
          <a:lstStyle/>
          <a:p>
            <a:fld id="{6A78380A-DE9B-4969-9312-906BA819635D}" type="slidenum">
              <a:rPr lang="en-IL" smtClean="0"/>
              <a:t>10</a:t>
            </a:fld>
            <a:endParaRPr lang="en-IL"/>
          </a:p>
        </p:txBody>
      </p:sp>
    </p:spTree>
    <p:extLst>
      <p:ext uri="{BB962C8B-B14F-4D97-AF65-F5344CB8AC3E}">
        <p14:creationId xmlns:p14="http://schemas.microsoft.com/office/powerpoint/2010/main" val="2361837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D0B86-389E-913F-C394-6557107653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9C0BDB15-3575-A06B-9A7F-61DA68E4D0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993147EB-C2B5-A67E-8D0F-452ABC6F39B7}"/>
              </a:ext>
            </a:extLst>
          </p:cNvPr>
          <p:cNvSpPr>
            <a:spLocks noGrp="1"/>
          </p:cNvSpPr>
          <p:nvPr>
            <p:ph type="dt" sz="half" idx="10"/>
          </p:nvPr>
        </p:nvSpPr>
        <p:spPr/>
        <p:txBody>
          <a:bodyPr/>
          <a:lstStyle/>
          <a:p>
            <a:fld id="{DC9E3CEB-B8DE-46AA-A387-D24DB829E325}" type="datetimeFigureOut">
              <a:rPr lang="en-IL" smtClean="0"/>
              <a:t>17/12/2025</a:t>
            </a:fld>
            <a:endParaRPr lang="en-IL"/>
          </a:p>
        </p:txBody>
      </p:sp>
      <p:sp>
        <p:nvSpPr>
          <p:cNvPr id="5" name="Footer Placeholder 4">
            <a:extLst>
              <a:ext uri="{FF2B5EF4-FFF2-40B4-BE49-F238E27FC236}">
                <a16:creationId xmlns:a16="http://schemas.microsoft.com/office/drawing/2014/main" id="{31F5FAF8-77CF-56E6-9F5C-4DB11E3D3670}"/>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BE54AC8-1B6D-16E0-D2FA-15FC29F15DEB}"/>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803343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2A10F-D370-D3B7-B12E-3084749AE1E7}"/>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EFE6B4D5-2985-4541-1812-7BC808B7EB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EC6ECE54-2A84-05F4-CDED-9E7337458883}"/>
              </a:ext>
            </a:extLst>
          </p:cNvPr>
          <p:cNvSpPr>
            <a:spLocks noGrp="1"/>
          </p:cNvSpPr>
          <p:nvPr>
            <p:ph type="dt" sz="half" idx="10"/>
          </p:nvPr>
        </p:nvSpPr>
        <p:spPr/>
        <p:txBody>
          <a:bodyPr/>
          <a:lstStyle/>
          <a:p>
            <a:fld id="{DC9E3CEB-B8DE-46AA-A387-D24DB829E325}" type="datetimeFigureOut">
              <a:rPr lang="en-IL" smtClean="0"/>
              <a:t>17/12/2025</a:t>
            </a:fld>
            <a:endParaRPr lang="en-IL"/>
          </a:p>
        </p:txBody>
      </p:sp>
      <p:sp>
        <p:nvSpPr>
          <p:cNvPr id="5" name="Footer Placeholder 4">
            <a:extLst>
              <a:ext uri="{FF2B5EF4-FFF2-40B4-BE49-F238E27FC236}">
                <a16:creationId xmlns:a16="http://schemas.microsoft.com/office/drawing/2014/main" id="{0B0D5C41-EAC2-1C70-65E0-C509004F6E68}"/>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2BACAF5A-30AD-914A-375D-CD89FB979DFE}"/>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4292395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434C32-F087-BC80-33BB-4D9224C9996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8173ECDB-AAEA-5160-F7AF-C90D6425F3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DE945527-05F6-3366-7620-2DBCAF1D459C}"/>
              </a:ext>
            </a:extLst>
          </p:cNvPr>
          <p:cNvSpPr>
            <a:spLocks noGrp="1"/>
          </p:cNvSpPr>
          <p:nvPr>
            <p:ph type="dt" sz="half" idx="10"/>
          </p:nvPr>
        </p:nvSpPr>
        <p:spPr/>
        <p:txBody>
          <a:bodyPr/>
          <a:lstStyle/>
          <a:p>
            <a:fld id="{DC9E3CEB-B8DE-46AA-A387-D24DB829E325}" type="datetimeFigureOut">
              <a:rPr lang="en-IL" smtClean="0"/>
              <a:t>17/12/2025</a:t>
            </a:fld>
            <a:endParaRPr lang="en-IL"/>
          </a:p>
        </p:txBody>
      </p:sp>
      <p:sp>
        <p:nvSpPr>
          <p:cNvPr id="5" name="Footer Placeholder 4">
            <a:extLst>
              <a:ext uri="{FF2B5EF4-FFF2-40B4-BE49-F238E27FC236}">
                <a16:creationId xmlns:a16="http://schemas.microsoft.com/office/drawing/2014/main" id="{90133B66-9DFF-30CE-D5D4-BECD1E9610FD}"/>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8E5AAB5E-92FE-B518-7409-F92DFF92C31D}"/>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2045000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1181C-7726-473B-206F-C129C12C71DB}"/>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73145F49-79B7-4A57-FB76-993A530732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0E37B3E0-99A0-BEA3-4EA9-20D4776EB67B}"/>
              </a:ext>
            </a:extLst>
          </p:cNvPr>
          <p:cNvSpPr>
            <a:spLocks noGrp="1"/>
          </p:cNvSpPr>
          <p:nvPr>
            <p:ph type="dt" sz="half" idx="10"/>
          </p:nvPr>
        </p:nvSpPr>
        <p:spPr/>
        <p:txBody>
          <a:bodyPr/>
          <a:lstStyle/>
          <a:p>
            <a:fld id="{DC9E3CEB-B8DE-46AA-A387-D24DB829E325}" type="datetimeFigureOut">
              <a:rPr lang="en-IL" smtClean="0"/>
              <a:t>17/12/2025</a:t>
            </a:fld>
            <a:endParaRPr lang="en-IL"/>
          </a:p>
        </p:txBody>
      </p:sp>
      <p:sp>
        <p:nvSpPr>
          <p:cNvPr id="5" name="Footer Placeholder 4">
            <a:extLst>
              <a:ext uri="{FF2B5EF4-FFF2-40B4-BE49-F238E27FC236}">
                <a16:creationId xmlns:a16="http://schemas.microsoft.com/office/drawing/2014/main" id="{F7760932-8CFA-9C06-08DF-C0DA4922FD25}"/>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6466CA6-BC86-248B-D0E8-A2ACD094BE56}"/>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384279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06CF3-7176-87F6-9362-63D5FA7873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A9B5629C-E972-A2B2-DDF1-4E2030B8CD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5FCC67-DCB3-E88F-7D86-FA5413973D8E}"/>
              </a:ext>
            </a:extLst>
          </p:cNvPr>
          <p:cNvSpPr>
            <a:spLocks noGrp="1"/>
          </p:cNvSpPr>
          <p:nvPr>
            <p:ph type="dt" sz="half" idx="10"/>
          </p:nvPr>
        </p:nvSpPr>
        <p:spPr/>
        <p:txBody>
          <a:bodyPr/>
          <a:lstStyle/>
          <a:p>
            <a:fld id="{DC9E3CEB-B8DE-46AA-A387-D24DB829E325}" type="datetimeFigureOut">
              <a:rPr lang="en-IL" smtClean="0"/>
              <a:t>17/12/2025</a:t>
            </a:fld>
            <a:endParaRPr lang="en-IL"/>
          </a:p>
        </p:txBody>
      </p:sp>
      <p:sp>
        <p:nvSpPr>
          <p:cNvPr id="5" name="Footer Placeholder 4">
            <a:extLst>
              <a:ext uri="{FF2B5EF4-FFF2-40B4-BE49-F238E27FC236}">
                <a16:creationId xmlns:a16="http://schemas.microsoft.com/office/drawing/2014/main" id="{96FB2C97-1C3E-F10A-0419-1841D931AD92}"/>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529279A-0E62-FD3C-8FEA-3B5956E2D650}"/>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3881899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E8EBE-F2CF-7B69-524C-920E16C781C9}"/>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C6481BDD-560D-93FE-4517-2EB4110966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E4FEFB69-D27D-FDB1-6074-7F51E137C7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31744AB1-8A94-5136-3815-E42E4C5CE5EF}"/>
              </a:ext>
            </a:extLst>
          </p:cNvPr>
          <p:cNvSpPr>
            <a:spLocks noGrp="1"/>
          </p:cNvSpPr>
          <p:nvPr>
            <p:ph type="dt" sz="half" idx="10"/>
          </p:nvPr>
        </p:nvSpPr>
        <p:spPr/>
        <p:txBody>
          <a:bodyPr/>
          <a:lstStyle/>
          <a:p>
            <a:fld id="{DC9E3CEB-B8DE-46AA-A387-D24DB829E325}" type="datetimeFigureOut">
              <a:rPr lang="en-IL" smtClean="0"/>
              <a:t>17/12/2025</a:t>
            </a:fld>
            <a:endParaRPr lang="en-IL"/>
          </a:p>
        </p:txBody>
      </p:sp>
      <p:sp>
        <p:nvSpPr>
          <p:cNvPr id="6" name="Footer Placeholder 5">
            <a:extLst>
              <a:ext uri="{FF2B5EF4-FFF2-40B4-BE49-F238E27FC236}">
                <a16:creationId xmlns:a16="http://schemas.microsoft.com/office/drawing/2014/main" id="{5A93CF68-6E42-B40D-05D1-DF4A7F0CBF31}"/>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506C66D4-8374-D27E-1A47-EAE74B28F83B}"/>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1303635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F1E14-A401-53DF-4567-ABB775F3D003}"/>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A8C1CAED-2EBA-6001-EAB9-50EA479C4E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3ED104-1522-1ADC-3A7C-76588A843A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0CD3695B-F123-F1D5-E874-560CB7CC07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B1DD8E-BA7A-A3D1-B567-3EB938AB2C8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00A5B14F-7729-B6FD-9E20-7704023EEB79}"/>
              </a:ext>
            </a:extLst>
          </p:cNvPr>
          <p:cNvSpPr>
            <a:spLocks noGrp="1"/>
          </p:cNvSpPr>
          <p:nvPr>
            <p:ph type="dt" sz="half" idx="10"/>
          </p:nvPr>
        </p:nvSpPr>
        <p:spPr/>
        <p:txBody>
          <a:bodyPr/>
          <a:lstStyle/>
          <a:p>
            <a:fld id="{DC9E3CEB-B8DE-46AA-A387-D24DB829E325}" type="datetimeFigureOut">
              <a:rPr lang="en-IL" smtClean="0"/>
              <a:t>17/12/2025</a:t>
            </a:fld>
            <a:endParaRPr lang="en-IL"/>
          </a:p>
        </p:txBody>
      </p:sp>
      <p:sp>
        <p:nvSpPr>
          <p:cNvPr id="8" name="Footer Placeholder 7">
            <a:extLst>
              <a:ext uri="{FF2B5EF4-FFF2-40B4-BE49-F238E27FC236}">
                <a16:creationId xmlns:a16="http://schemas.microsoft.com/office/drawing/2014/main" id="{5A468BE3-7F0E-08C9-3FB3-BA9541608BA9}"/>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4BD708EB-94EA-203A-4FCF-54B1E0035FF4}"/>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1849417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1A899-2EAB-B67F-EF7E-CE6219628E5D}"/>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8AE4EFED-D9EA-5171-6590-C0B3DD67F4E8}"/>
              </a:ext>
            </a:extLst>
          </p:cNvPr>
          <p:cNvSpPr>
            <a:spLocks noGrp="1"/>
          </p:cNvSpPr>
          <p:nvPr>
            <p:ph type="dt" sz="half" idx="10"/>
          </p:nvPr>
        </p:nvSpPr>
        <p:spPr/>
        <p:txBody>
          <a:bodyPr/>
          <a:lstStyle/>
          <a:p>
            <a:fld id="{DC9E3CEB-B8DE-46AA-A387-D24DB829E325}" type="datetimeFigureOut">
              <a:rPr lang="en-IL" smtClean="0"/>
              <a:t>17/12/2025</a:t>
            </a:fld>
            <a:endParaRPr lang="en-IL"/>
          </a:p>
        </p:txBody>
      </p:sp>
      <p:sp>
        <p:nvSpPr>
          <p:cNvPr id="4" name="Footer Placeholder 3">
            <a:extLst>
              <a:ext uri="{FF2B5EF4-FFF2-40B4-BE49-F238E27FC236}">
                <a16:creationId xmlns:a16="http://schemas.microsoft.com/office/drawing/2014/main" id="{4740C7CE-73AD-C9C5-F818-7D6AEF28FE73}"/>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2E90A5A8-0350-7EDE-DFC9-8FDC43E45966}"/>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1130899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0BDD1A-D217-1C1C-D599-09D0A4F23699}"/>
              </a:ext>
            </a:extLst>
          </p:cNvPr>
          <p:cNvSpPr>
            <a:spLocks noGrp="1"/>
          </p:cNvSpPr>
          <p:nvPr>
            <p:ph type="dt" sz="half" idx="10"/>
          </p:nvPr>
        </p:nvSpPr>
        <p:spPr/>
        <p:txBody>
          <a:bodyPr/>
          <a:lstStyle/>
          <a:p>
            <a:fld id="{DC9E3CEB-B8DE-46AA-A387-D24DB829E325}" type="datetimeFigureOut">
              <a:rPr lang="en-IL" smtClean="0"/>
              <a:t>17/12/2025</a:t>
            </a:fld>
            <a:endParaRPr lang="en-IL"/>
          </a:p>
        </p:txBody>
      </p:sp>
      <p:sp>
        <p:nvSpPr>
          <p:cNvPr id="3" name="Footer Placeholder 2">
            <a:extLst>
              <a:ext uri="{FF2B5EF4-FFF2-40B4-BE49-F238E27FC236}">
                <a16:creationId xmlns:a16="http://schemas.microsoft.com/office/drawing/2014/main" id="{69E4EA95-D425-2008-8FB0-31B30B70FE23}"/>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5E35BEE8-2018-24F3-81C8-A60330282659}"/>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3760767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47373-52B9-5ECE-0D13-3BFF3C87EE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440EE83D-6162-5E6A-4D92-91C2B74818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A07B9A60-30C6-8F82-BAE5-19D24ABF8F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54FF01-15F4-D552-3992-58EC67E167A5}"/>
              </a:ext>
            </a:extLst>
          </p:cNvPr>
          <p:cNvSpPr>
            <a:spLocks noGrp="1"/>
          </p:cNvSpPr>
          <p:nvPr>
            <p:ph type="dt" sz="half" idx="10"/>
          </p:nvPr>
        </p:nvSpPr>
        <p:spPr/>
        <p:txBody>
          <a:bodyPr/>
          <a:lstStyle/>
          <a:p>
            <a:fld id="{DC9E3CEB-B8DE-46AA-A387-D24DB829E325}" type="datetimeFigureOut">
              <a:rPr lang="en-IL" smtClean="0"/>
              <a:t>17/12/2025</a:t>
            </a:fld>
            <a:endParaRPr lang="en-IL"/>
          </a:p>
        </p:txBody>
      </p:sp>
      <p:sp>
        <p:nvSpPr>
          <p:cNvPr id="6" name="Footer Placeholder 5">
            <a:extLst>
              <a:ext uri="{FF2B5EF4-FFF2-40B4-BE49-F238E27FC236}">
                <a16:creationId xmlns:a16="http://schemas.microsoft.com/office/drawing/2014/main" id="{1CF93636-075D-07B5-B0C3-FAEB6B322986}"/>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8FCBFAD9-0F10-A4D0-569A-454F23834F07}"/>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3808571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CE012-232F-7DD5-7927-3F64E3756C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C8B6C78B-FCED-0611-B1E0-20C9509F83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F1F228CF-FA46-DD9E-89DC-8D4B598A75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3A981-B661-D4EA-1498-93289B33797B}"/>
              </a:ext>
            </a:extLst>
          </p:cNvPr>
          <p:cNvSpPr>
            <a:spLocks noGrp="1"/>
          </p:cNvSpPr>
          <p:nvPr>
            <p:ph type="dt" sz="half" idx="10"/>
          </p:nvPr>
        </p:nvSpPr>
        <p:spPr/>
        <p:txBody>
          <a:bodyPr/>
          <a:lstStyle/>
          <a:p>
            <a:fld id="{DC9E3CEB-B8DE-46AA-A387-D24DB829E325}" type="datetimeFigureOut">
              <a:rPr lang="en-IL" smtClean="0"/>
              <a:t>17/12/2025</a:t>
            </a:fld>
            <a:endParaRPr lang="en-IL"/>
          </a:p>
        </p:txBody>
      </p:sp>
      <p:sp>
        <p:nvSpPr>
          <p:cNvPr id="6" name="Footer Placeholder 5">
            <a:extLst>
              <a:ext uri="{FF2B5EF4-FFF2-40B4-BE49-F238E27FC236}">
                <a16:creationId xmlns:a16="http://schemas.microsoft.com/office/drawing/2014/main" id="{8C1F32F0-99A7-ECB8-D647-24D5CBEC994C}"/>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0C4B0209-1230-96EC-10C9-46CB91E90500}"/>
              </a:ext>
            </a:extLst>
          </p:cNvPr>
          <p:cNvSpPr>
            <a:spLocks noGrp="1"/>
          </p:cNvSpPr>
          <p:nvPr>
            <p:ph type="sldNum" sz="quarter" idx="12"/>
          </p:nvPr>
        </p:nvSpPr>
        <p:spPr/>
        <p:txBody>
          <a:bodyPr/>
          <a:lstStyle/>
          <a:p>
            <a:fld id="{86B2B14F-509C-43FD-A82C-BF8B53B50A3B}" type="slidenum">
              <a:rPr lang="en-IL" smtClean="0"/>
              <a:t>‹#›</a:t>
            </a:fld>
            <a:endParaRPr lang="en-IL"/>
          </a:p>
        </p:txBody>
      </p:sp>
    </p:spTree>
    <p:extLst>
      <p:ext uri="{BB962C8B-B14F-4D97-AF65-F5344CB8AC3E}">
        <p14:creationId xmlns:p14="http://schemas.microsoft.com/office/powerpoint/2010/main" val="2757212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091D18-EBDB-9E3C-C656-42D31F4E6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DE20A75C-4DE9-726B-2BAE-F4B398A7FA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432DD3A3-13AA-1CA2-A9A3-1882532FD9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C9E3CEB-B8DE-46AA-A387-D24DB829E325}" type="datetimeFigureOut">
              <a:rPr lang="en-IL" smtClean="0"/>
              <a:t>17/12/2025</a:t>
            </a:fld>
            <a:endParaRPr lang="en-IL"/>
          </a:p>
        </p:txBody>
      </p:sp>
      <p:sp>
        <p:nvSpPr>
          <p:cNvPr id="5" name="Footer Placeholder 4">
            <a:extLst>
              <a:ext uri="{FF2B5EF4-FFF2-40B4-BE49-F238E27FC236}">
                <a16:creationId xmlns:a16="http://schemas.microsoft.com/office/drawing/2014/main" id="{4DF2FF44-B994-1C37-6C35-E354A091DC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L"/>
          </a:p>
        </p:txBody>
      </p:sp>
      <p:sp>
        <p:nvSpPr>
          <p:cNvPr id="6" name="Slide Number Placeholder 5">
            <a:extLst>
              <a:ext uri="{FF2B5EF4-FFF2-40B4-BE49-F238E27FC236}">
                <a16:creationId xmlns:a16="http://schemas.microsoft.com/office/drawing/2014/main" id="{E7F1230E-B965-7A43-739C-2945C48C4E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6B2B14F-509C-43FD-A82C-BF8B53B50A3B}" type="slidenum">
              <a:rPr lang="en-IL" smtClean="0"/>
              <a:t>‹#›</a:t>
            </a:fld>
            <a:endParaRPr lang="en-IL"/>
          </a:p>
        </p:txBody>
      </p:sp>
    </p:spTree>
    <p:extLst>
      <p:ext uri="{BB962C8B-B14F-4D97-AF65-F5344CB8AC3E}">
        <p14:creationId xmlns:p14="http://schemas.microsoft.com/office/powerpoint/2010/main" val="2299902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6.xml"/><Relationship Id="rId4" Type="http://schemas.openxmlformats.org/officeDocument/2006/relationships/image" Target="../media/image45.jp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7.xml"/><Relationship Id="rId4" Type="http://schemas.openxmlformats.org/officeDocument/2006/relationships/image" Target="../media/image4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B58DD4-D323-CE34-6D36-98419C4425B7}"/>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b="1"/>
              <a:t>הערכת עומק רחפן מתמונה</a:t>
            </a:r>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60852127-E613-E7CD-548F-C29E0C2A019C}"/>
              </a:ext>
            </a:extLst>
          </p:cNvPr>
          <p:cNvSpPr>
            <a:spLocks noGrp="1"/>
          </p:cNvSpPr>
          <p:nvPr>
            <p:ph sz="half" idx="2"/>
          </p:nvPr>
        </p:nvSpPr>
        <p:spPr>
          <a:xfrm>
            <a:off x="640080" y="2872899"/>
            <a:ext cx="4243589" cy="3320668"/>
          </a:xfrm>
        </p:spPr>
        <p:txBody>
          <a:bodyPr vert="horz" lIns="91440" tIns="45720" rIns="91440" bIns="45720" rtlCol="0">
            <a:normAutofit/>
          </a:bodyPr>
          <a:lstStyle/>
          <a:p>
            <a:pPr algn="r" rtl="1"/>
            <a:r>
              <a:rPr lang="en-US" sz="2200" dirty="0"/>
              <a:t>Z Drone final project</a:t>
            </a:r>
          </a:p>
          <a:p>
            <a:pPr algn="r" rtl="1"/>
            <a:endParaRPr lang="en-US" sz="2200" dirty="0"/>
          </a:p>
          <a:p>
            <a:pPr marL="0" indent="0" algn="r" rtl="1">
              <a:buNone/>
            </a:pPr>
            <a:endParaRPr lang="en-US" sz="2200" dirty="0"/>
          </a:p>
          <a:p>
            <a:pPr marL="0" indent="0" algn="r" rtl="1">
              <a:buNone/>
            </a:pPr>
            <a:r>
              <a:rPr lang="en-US" sz="2200" dirty="0"/>
              <a:t>Maoz </a:t>
            </a:r>
            <a:r>
              <a:rPr lang="en-US" sz="2200" dirty="0" err="1"/>
              <a:t>dainel</a:t>
            </a:r>
            <a:endParaRPr lang="en-US" sz="2200" dirty="0"/>
          </a:p>
          <a:p>
            <a:pPr marL="0" indent="0" algn="r" rtl="1">
              <a:buNone/>
            </a:pPr>
            <a:r>
              <a:rPr lang="en-US" sz="2200" dirty="0"/>
              <a:t>Noam Solow</a:t>
            </a:r>
          </a:p>
          <a:p>
            <a:pPr algn="r" rtl="1"/>
            <a:endParaRPr lang="en-US" sz="2200" dirty="0"/>
          </a:p>
        </p:txBody>
      </p:sp>
      <p:pic>
        <p:nvPicPr>
          <p:cNvPr id="5" name="Content Placeholder 4" descr="טיסת רחפנים בסינגפור המפוקוסת">
            <a:extLst>
              <a:ext uri="{FF2B5EF4-FFF2-40B4-BE49-F238E27FC236}">
                <a16:creationId xmlns:a16="http://schemas.microsoft.com/office/drawing/2014/main" id="{24F127F8-2FAD-46C4-ACF7-1BD791A74567}"/>
              </a:ext>
            </a:extLst>
          </p:cNvPr>
          <p:cNvPicPr>
            <a:picLocks noGrp="1" noChangeAspect="1"/>
          </p:cNvPicPr>
          <p:nvPr>
            <p:ph sz="half" idx="1"/>
          </p:nvPr>
        </p:nvPicPr>
        <p:blipFill>
          <a:blip r:embed="rId3"/>
          <a:srcRect l="18836" r="14211"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3740068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BD840-C21D-B92D-74BE-4BC96C50BC6E}"/>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en-US" sz="3600" b="1" kern="1200" dirty="0">
                <a:solidFill>
                  <a:schemeClr val="tx1"/>
                </a:solidFill>
                <a:latin typeface="+mj-lt"/>
                <a:ea typeface="+mj-ea"/>
                <a:cs typeface="+mj-cs"/>
              </a:rPr>
              <a:t>הכלים המרכזיים בפרויקט</a:t>
            </a:r>
          </a:p>
        </p:txBody>
      </p:sp>
      <p:pic>
        <p:nvPicPr>
          <p:cNvPr id="5" name="Content Placeholder 4" descr="תקציר, רקעים, ביג דאטה, קוד בינארי, כחול">
            <a:extLst>
              <a:ext uri="{FF2B5EF4-FFF2-40B4-BE49-F238E27FC236}">
                <a16:creationId xmlns:a16="http://schemas.microsoft.com/office/drawing/2014/main" id="{1B501819-85D2-4571-AFCA-C3C366D24C15}"/>
              </a:ext>
            </a:extLst>
          </p:cNvPr>
          <p:cNvPicPr>
            <a:picLocks noGrp="1" noChangeAspect="1"/>
          </p:cNvPicPr>
          <p:nvPr>
            <p:ph sz="half" idx="1"/>
          </p:nvPr>
        </p:nvPicPr>
        <p:blipFill>
          <a:blip r:embed="rId3"/>
          <a:srcRect r="59725"/>
          <a:stretch>
            <a:fillRect/>
          </a:stretch>
        </p:blipFill>
        <p:spPr>
          <a:xfrm>
            <a:off x="20" y="10"/>
            <a:ext cx="4910308" cy="6857990"/>
          </a:xfrm>
          <a:prstGeom prst="rect">
            <a:avLst/>
          </a:prstGeom>
        </p:spPr>
      </p:pic>
      <p:sp>
        <p:nvSpPr>
          <p:cNvPr id="6" name="TextBox 5">
            <a:extLst>
              <a:ext uri="{FF2B5EF4-FFF2-40B4-BE49-F238E27FC236}">
                <a16:creationId xmlns:a16="http://schemas.microsoft.com/office/drawing/2014/main" id="{AB68B6D2-FB15-6357-8BD2-9A077C410935}"/>
              </a:ext>
            </a:extLst>
          </p:cNvPr>
          <p:cNvSpPr txBox="1"/>
          <p:nvPr/>
        </p:nvSpPr>
        <p:spPr>
          <a:xfrm>
            <a:off x="8915399" y="2883264"/>
            <a:ext cx="2743199" cy="2031325"/>
          </a:xfrm>
          <a:prstGeom prst="rect">
            <a:avLst/>
          </a:prstGeom>
          <a:noFill/>
        </p:spPr>
        <p:txBody>
          <a:bodyPr wrap="square">
            <a:spAutoFit/>
          </a:bodyPr>
          <a:lstStyle/>
          <a:p>
            <a:pPr marL="285750" indent="-285750" algn="r" rtl="1">
              <a:buFont typeface="Arial" panose="020B0604020202020204" pitchFamily="34" charset="0"/>
              <a:buChar char="•"/>
            </a:pPr>
            <a:r>
              <a:rPr lang="en-IL" dirty="0"/>
              <a:t>Python </a:t>
            </a:r>
            <a:r>
              <a:rPr lang="he-IL" dirty="0"/>
              <a:t>ו־</a:t>
            </a:r>
            <a:r>
              <a:rPr lang="en-IL" dirty="0" err="1"/>
              <a:t>PyTorch</a:t>
            </a:r>
            <a:endParaRPr lang="he-IL" dirty="0"/>
          </a:p>
          <a:p>
            <a:pPr marL="285750" indent="-285750" algn="r" rtl="1">
              <a:buFont typeface="Arial" panose="020B0604020202020204" pitchFamily="34" charset="0"/>
              <a:buChar char="•"/>
            </a:pPr>
            <a:r>
              <a:rPr lang="en-IL" dirty="0" err="1"/>
              <a:t>Jupyter</a:t>
            </a:r>
            <a:r>
              <a:rPr lang="en-IL" dirty="0"/>
              <a:t> Notebook / </a:t>
            </a:r>
            <a:r>
              <a:rPr lang="en-IL" dirty="0" err="1"/>
              <a:t>JupyterLab</a:t>
            </a:r>
            <a:endParaRPr lang="he-IL" dirty="0"/>
          </a:p>
          <a:p>
            <a:pPr marL="285750" indent="-285750" algn="r" rtl="1">
              <a:buFont typeface="Arial" panose="020B0604020202020204" pitchFamily="34" charset="0"/>
              <a:buChar char="•"/>
            </a:pPr>
            <a:r>
              <a:rPr lang="en-IL" dirty="0"/>
              <a:t>OpenCV</a:t>
            </a:r>
            <a:endParaRPr lang="he-IL" dirty="0"/>
          </a:p>
          <a:p>
            <a:pPr marL="285750" indent="-285750" algn="r" rtl="1">
              <a:buFont typeface="Arial" panose="020B0604020202020204" pitchFamily="34" charset="0"/>
              <a:buChar char="•"/>
            </a:pPr>
            <a:r>
              <a:rPr lang="en-IL" dirty="0"/>
              <a:t>Scikit-learn</a:t>
            </a:r>
            <a:r>
              <a:rPr lang="he-IL" dirty="0"/>
              <a:t> (אופציונאלי)</a:t>
            </a:r>
          </a:p>
          <a:p>
            <a:pPr marL="285750" indent="-285750" algn="r" rtl="1">
              <a:buFont typeface="Arial" panose="020B0604020202020204" pitchFamily="34" charset="0"/>
              <a:buChar char="•"/>
            </a:pPr>
            <a:r>
              <a:rPr lang="en-IL" dirty="0"/>
              <a:t>Matplotlib</a:t>
            </a:r>
            <a:endParaRPr lang="he-IL" dirty="0"/>
          </a:p>
          <a:p>
            <a:pPr marL="285750" indent="-285750" algn="r" rtl="1">
              <a:buFont typeface="Arial" panose="020B0604020202020204" pitchFamily="34" charset="0"/>
              <a:buChar char="•"/>
            </a:pPr>
            <a:endParaRPr lang="en-IL" dirty="0"/>
          </a:p>
        </p:txBody>
      </p:sp>
      <p:sp>
        <p:nvSpPr>
          <p:cNvPr id="7" name="TextBox 6">
            <a:extLst>
              <a:ext uri="{FF2B5EF4-FFF2-40B4-BE49-F238E27FC236}">
                <a16:creationId xmlns:a16="http://schemas.microsoft.com/office/drawing/2014/main" id="{B0BA4BB6-D058-0C53-B0DC-354FDDCDE4E2}"/>
              </a:ext>
            </a:extLst>
          </p:cNvPr>
          <p:cNvSpPr txBox="1"/>
          <p:nvPr/>
        </p:nvSpPr>
        <p:spPr>
          <a:xfrm>
            <a:off x="5410199" y="2883264"/>
            <a:ext cx="2743199" cy="646331"/>
          </a:xfrm>
          <a:prstGeom prst="rect">
            <a:avLst/>
          </a:prstGeom>
          <a:noFill/>
        </p:spPr>
        <p:txBody>
          <a:bodyPr wrap="square">
            <a:spAutoFit/>
          </a:bodyPr>
          <a:lstStyle/>
          <a:p>
            <a:pPr marL="285750" indent="-285750" algn="r" rtl="1">
              <a:buFont typeface="Arial" panose="020B0604020202020204" pitchFamily="34" charset="0"/>
              <a:buChar char="•"/>
            </a:pPr>
            <a:r>
              <a:rPr lang="en-IL" dirty="0"/>
              <a:t>Unreal Engine 5</a:t>
            </a:r>
            <a:endParaRPr lang="he-IL" dirty="0"/>
          </a:p>
          <a:p>
            <a:pPr marL="285750" indent="-285750" algn="r" rtl="1">
              <a:buFont typeface="Arial" panose="020B0604020202020204" pitchFamily="34" charset="0"/>
              <a:buChar char="•"/>
            </a:pPr>
            <a:r>
              <a:rPr lang="en-IL" dirty="0"/>
              <a:t>GPU</a:t>
            </a:r>
            <a:r>
              <a:rPr lang="he-IL" dirty="0"/>
              <a:t> של החברה</a:t>
            </a:r>
          </a:p>
        </p:txBody>
      </p:sp>
    </p:spTree>
    <p:extLst>
      <p:ext uri="{BB962C8B-B14F-4D97-AF65-F5344CB8AC3E}">
        <p14:creationId xmlns:p14="http://schemas.microsoft.com/office/powerpoint/2010/main" val="4147234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4ACD83-D087-909E-E062-D9D10788B300}"/>
              </a:ext>
            </a:extLst>
          </p:cNvPr>
          <p:cNvSpPr>
            <a:spLocks noGrp="1"/>
          </p:cNvSpPr>
          <p:nvPr>
            <p:ph type="ctrTitle"/>
          </p:nvPr>
        </p:nvSpPr>
        <p:spPr>
          <a:xfrm>
            <a:off x="970908" y="1220919"/>
            <a:ext cx="5425781" cy="2387600"/>
          </a:xfrm>
        </p:spPr>
        <p:txBody>
          <a:bodyPr>
            <a:normAutofit/>
          </a:bodyPr>
          <a:lstStyle/>
          <a:p>
            <a:pPr algn="l"/>
            <a:r>
              <a:rPr lang="he-IL" dirty="0"/>
              <a:t>שבוע 2</a:t>
            </a:r>
            <a:endParaRPr lang="en-IL" dirty="0"/>
          </a:p>
        </p:txBody>
      </p:sp>
      <p:sp>
        <p:nvSpPr>
          <p:cNvPr id="3" name="Subtitle 2">
            <a:extLst>
              <a:ext uri="{FF2B5EF4-FFF2-40B4-BE49-F238E27FC236}">
                <a16:creationId xmlns:a16="http://schemas.microsoft.com/office/drawing/2014/main" id="{7A4A3158-D608-FC55-7CCC-A875B680EB28}"/>
              </a:ext>
            </a:extLst>
          </p:cNvPr>
          <p:cNvSpPr>
            <a:spLocks noGrp="1"/>
          </p:cNvSpPr>
          <p:nvPr>
            <p:ph type="subTitle" idx="1"/>
          </p:nvPr>
        </p:nvSpPr>
        <p:spPr>
          <a:xfrm>
            <a:off x="970908" y="3700594"/>
            <a:ext cx="5425781" cy="1655762"/>
          </a:xfrm>
        </p:spPr>
        <p:txBody>
          <a:bodyPr>
            <a:normAutofit/>
          </a:bodyPr>
          <a:lstStyle/>
          <a:p>
            <a:pPr algn="l"/>
            <a:r>
              <a:rPr lang="he-IL" dirty="0"/>
              <a:t>3/12/2025</a:t>
            </a:r>
            <a:endParaRPr lang="en-IL" dirty="0"/>
          </a:p>
        </p:txBody>
      </p:sp>
      <p:sp>
        <p:nvSpPr>
          <p:cNvPr id="1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50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820B35-0699-8F4C-2824-6ACA773AC32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פתיחת repository</a:t>
            </a:r>
          </a:p>
        </p:txBody>
      </p:sp>
      <p:sp>
        <p:nvSpPr>
          <p:cNvPr id="2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DB83510-B146-62DF-D24B-D4D022BEF8C8}"/>
              </a:ext>
            </a:extLst>
          </p:cNvPr>
          <p:cNvPicPr>
            <a:picLocks noChangeAspect="1"/>
          </p:cNvPicPr>
          <p:nvPr/>
        </p:nvPicPr>
        <p:blipFill>
          <a:blip r:embed="rId2"/>
          <a:stretch>
            <a:fillRect/>
          </a:stretch>
        </p:blipFill>
        <p:spPr>
          <a:xfrm>
            <a:off x="4654296" y="1458320"/>
            <a:ext cx="7214616" cy="3913928"/>
          </a:xfrm>
          <a:prstGeom prst="rect">
            <a:avLst/>
          </a:prstGeom>
        </p:spPr>
      </p:pic>
    </p:spTree>
    <p:extLst>
      <p:ext uri="{BB962C8B-B14F-4D97-AF65-F5344CB8AC3E}">
        <p14:creationId xmlns:p14="http://schemas.microsoft.com/office/powerpoint/2010/main" val="2064363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7128F6-6CB6-5817-5C2C-61E3FBA09856}"/>
              </a:ext>
            </a:extLst>
          </p:cNvPr>
          <p:cNvSpPr>
            <a:spLocks noGrp="1"/>
          </p:cNvSpPr>
          <p:nvPr>
            <p:ph type="title"/>
          </p:nvPr>
        </p:nvSpPr>
        <p:spPr>
          <a:xfrm>
            <a:off x="635000" y="640823"/>
            <a:ext cx="3418659" cy="5583148"/>
          </a:xfrm>
        </p:spPr>
        <p:txBody>
          <a:bodyPr vert="horz" lIns="91440" tIns="45720" rIns="91440" bIns="45720" rtlCol="0" anchor="ctr">
            <a:normAutofit/>
          </a:bodyPr>
          <a:lstStyle/>
          <a:p>
            <a:r>
              <a:rPr lang="en-US" sz="5400" kern="1200">
                <a:solidFill>
                  <a:schemeClr val="tx1"/>
                </a:solidFill>
                <a:latin typeface="+mj-lt"/>
                <a:ea typeface="+mj-ea"/>
                <a:cs typeface="+mj-cs"/>
              </a:rPr>
              <a:t>המודלים שבחנו</a:t>
            </a:r>
          </a:p>
        </p:txBody>
      </p:sp>
      <p:sp>
        <p:nvSpPr>
          <p:cNvPr id="2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sX0" fmla="*/ 0 w 5410200"/>
              <a:gd name="csY0" fmla="*/ 0 h 18288"/>
              <a:gd name="csX1" fmla="*/ 568071 w 5410200"/>
              <a:gd name="csY1" fmla="*/ 0 h 18288"/>
              <a:gd name="csX2" fmla="*/ 1298448 w 5410200"/>
              <a:gd name="csY2" fmla="*/ 0 h 18288"/>
              <a:gd name="csX3" fmla="*/ 1920621 w 5410200"/>
              <a:gd name="csY3" fmla="*/ 0 h 18288"/>
              <a:gd name="csX4" fmla="*/ 2488692 w 5410200"/>
              <a:gd name="csY4" fmla="*/ 0 h 18288"/>
              <a:gd name="csX5" fmla="*/ 3219069 w 5410200"/>
              <a:gd name="csY5" fmla="*/ 0 h 18288"/>
              <a:gd name="csX6" fmla="*/ 3895344 w 5410200"/>
              <a:gd name="csY6" fmla="*/ 0 h 18288"/>
              <a:gd name="csX7" fmla="*/ 4571619 w 5410200"/>
              <a:gd name="csY7" fmla="*/ 0 h 18288"/>
              <a:gd name="csX8" fmla="*/ 5410200 w 5410200"/>
              <a:gd name="csY8" fmla="*/ 0 h 18288"/>
              <a:gd name="csX9" fmla="*/ 5410200 w 5410200"/>
              <a:gd name="csY9" fmla="*/ 18288 h 18288"/>
              <a:gd name="csX10" fmla="*/ 4842129 w 5410200"/>
              <a:gd name="csY10" fmla="*/ 18288 h 18288"/>
              <a:gd name="csX11" fmla="*/ 4328160 w 5410200"/>
              <a:gd name="csY11" fmla="*/ 18288 h 18288"/>
              <a:gd name="csX12" fmla="*/ 3597783 w 5410200"/>
              <a:gd name="csY12" fmla="*/ 18288 h 18288"/>
              <a:gd name="csX13" fmla="*/ 3029712 w 5410200"/>
              <a:gd name="csY13" fmla="*/ 18288 h 18288"/>
              <a:gd name="csX14" fmla="*/ 2299335 w 5410200"/>
              <a:gd name="csY14" fmla="*/ 18288 h 18288"/>
              <a:gd name="csX15" fmla="*/ 1514856 w 5410200"/>
              <a:gd name="csY15" fmla="*/ 18288 h 18288"/>
              <a:gd name="csX16" fmla="*/ 892683 w 5410200"/>
              <a:gd name="csY16" fmla="*/ 18288 h 18288"/>
              <a:gd name="csX17" fmla="*/ 0 w 5410200"/>
              <a:gd name="csY17" fmla="*/ 18288 h 18288"/>
              <a:gd name="csX18" fmla="*/ 0 w 5410200"/>
              <a:gd name="csY1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Content Placeholder 3">
            <a:extLst>
              <a:ext uri="{FF2B5EF4-FFF2-40B4-BE49-F238E27FC236}">
                <a16:creationId xmlns:a16="http://schemas.microsoft.com/office/drawing/2014/main" id="{DD210D73-838F-6116-9B92-7C3A427B6AF7}"/>
              </a:ext>
            </a:extLst>
          </p:cNvPr>
          <p:cNvGraphicFramePr>
            <a:graphicFrameLocks noGrp="1"/>
          </p:cNvGraphicFramePr>
          <p:nvPr>
            <p:ph sz="half" idx="2"/>
            <p:extLst>
              <p:ext uri="{D42A27DB-BD31-4B8C-83A1-F6EECF244321}">
                <p14:modId xmlns:p14="http://schemas.microsoft.com/office/powerpoint/2010/main" val="3931224660"/>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4402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5F0656-1042-C5EF-2464-6BFE9C457D88}"/>
              </a:ext>
            </a:extLst>
          </p:cNvPr>
          <p:cNvSpPr>
            <a:spLocks noGrp="1"/>
          </p:cNvSpPr>
          <p:nvPr>
            <p:ph type="title"/>
          </p:nvPr>
        </p:nvSpPr>
        <p:spPr>
          <a:xfrm>
            <a:off x="630936" y="502920"/>
            <a:ext cx="3419856" cy="1463040"/>
          </a:xfrm>
        </p:spPr>
        <p:txBody>
          <a:bodyPr anchor="ctr">
            <a:normAutofit/>
          </a:bodyPr>
          <a:lstStyle/>
          <a:p>
            <a:r>
              <a:rPr lang="en-US" sz="3000" b="1"/>
              <a:t>MiDaS (</a:t>
            </a:r>
            <a:r>
              <a:rPr lang="en-US" sz="3000"/>
              <a:t>DPT_Large</a:t>
            </a:r>
            <a:r>
              <a:rPr lang="en-US" sz="3000" b="1"/>
              <a:t>)</a:t>
            </a:r>
            <a:br>
              <a:rPr lang="en-US" sz="3000"/>
            </a:br>
            <a:endParaRPr lang="en-IL" sz="3000"/>
          </a:p>
        </p:txBody>
      </p:sp>
      <p:sp>
        <p:nvSpPr>
          <p:cNvPr id="2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sX0" fmla="*/ 0 w 1554480"/>
              <a:gd name="csY0" fmla="*/ 0 h 18288"/>
              <a:gd name="csX1" fmla="*/ 549250 w 1554480"/>
              <a:gd name="csY1" fmla="*/ 0 h 18288"/>
              <a:gd name="csX2" fmla="*/ 1082954 w 1554480"/>
              <a:gd name="csY2" fmla="*/ 0 h 18288"/>
              <a:gd name="csX3" fmla="*/ 1554480 w 1554480"/>
              <a:gd name="csY3" fmla="*/ 0 h 18288"/>
              <a:gd name="csX4" fmla="*/ 1554480 w 1554480"/>
              <a:gd name="csY4" fmla="*/ 18288 h 18288"/>
              <a:gd name="csX5" fmla="*/ 1067410 w 1554480"/>
              <a:gd name="csY5" fmla="*/ 18288 h 18288"/>
              <a:gd name="csX6" fmla="*/ 549250 w 1554480"/>
              <a:gd name="csY6" fmla="*/ 18288 h 18288"/>
              <a:gd name="csX7" fmla="*/ 0 w 1554480"/>
              <a:gd name="csY7" fmla="*/ 18288 h 18288"/>
              <a:gd name="csX8" fmla="*/ 0 w 1554480"/>
              <a:gd name="csY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a:extLst>
              <a:ext uri="{FF2B5EF4-FFF2-40B4-BE49-F238E27FC236}">
                <a16:creationId xmlns:a16="http://schemas.microsoft.com/office/drawing/2014/main" id="{D960C617-06A1-7D06-FC84-D09D7C1328F9}"/>
              </a:ext>
            </a:extLst>
          </p:cNvPr>
          <p:cNvSpPr>
            <a:spLocks noGrp="1" noChangeArrowheads="1"/>
          </p:cNvSpPr>
          <p:nvPr>
            <p:ph idx="1"/>
          </p:nvPr>
        </p:nvSpPr>
        <p:spPr bwMode="auto">
          <a:xfrm>
            <a:off x="4654295" y="502920"/>
            <a:ext cx="6894576" cy="146304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algn="r" rtl="1" eaLnBrk="0" fontAlgn="base" hangingPunct="0">
              <a:spcBef>
                <a:spcPct val="0"/>
              </a:spcBef>
              <a:spcAft>
                <a:spcPts val="600"/>
              </a:spcAft>
            </a:pP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פותח ע"י</a:t>
            </a:r>
            <a:r>
              <a:rPr kumimoji="0" lang="en-IL" altLang="en-IL" sz="1900" b="0" i="0" u="none" strike="noStrike" cap="none" normalizeH="0" baseline="0" dirty="0">
                <a:ln>
                  <a:noFill/>
                </a:ln>
                <a:effectLst/>
                <a:latin typeface="Arial" panose="020B0604020202020204" pitchFamily="34" charset="0"/>
                <a:cs typeface="Arial" panose="020B0604020202020204" pitchFamily="34" charset="0"/>
              </a:rPr>
              <a:t> </a:t>
            </a:r>
            <a:r>
              <a:rPr kumimoji="0" lang="en-IL" altLang="en-IL" sz="1900" b="1" i="0" u="none" strike="noStrike" cap="none" normalizeH="0" baseline="0" dirty="0">
                <a:ln>
                  <a:noFill/>
                </a:ln>
                <a:effectLst/>
                <a:latin typeface="Arial" panose="020B0604020202020204" pitchFamily="34" charset="0"/>
              </a:rPr>
              <a:t>Intel ISL</a:t>
            </a:r>
            <a:r>
              <a:rPr kumimoji="0" lang="en-IL" altLang="en-IL" sz="1900" b="0" i="0" u="none" strike="noStrike" cap="none" normalizeH="0" baseline="0" dirty="0">
                <a:ln>
                  <a:noFill/>
                </a:ln>
                <a:effectLst/>
                <a:latin typeface="Arial" panose="020B0604020202020204" pitchFamily="34" charset="0"/>
              </a:rPr>
              <a:t> </a:t>
            </a: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כחלק ממשפחת </a:t>
            </a:r>
            <a:r>
              <a:rPr kumimoji="0" lang="en-IL" altLang="en-IL" sz="1900" b="0" i="0" u="none" strike="noStrike" cap="none" normalizeH="0" baseline="0" dirty="0">
                <a:ln>
                  <a:noFill/>
                </a:ln>
                <a:effectLst/>
                <a:latin typeface="Arial" panose="020B0604020202020204" pitchFamily="34" charset="0"/>
              </a:rPr>
              <a:t> .</a:t>
            </a:r>
            <a:r>
              <a:rPr kumimoji="0" lang="en-IL" altLang="en-IL" sz="1900" b="0" i="0" u="none" strike="noStrike" cap="none" normalizeH="0" baseline="0" dirty="0" err="1">
                <a:ln>
                  <a:noFill/>
                </a:ln>
                <a:effectLst/>
                <a:latin typeface="Arial" panose="020B0604020202020204" pitchFamily="34" charset="0"/>
              </a:rPr>
              <a:t>MiDaS</a:t>
            </a:r>
            <a:endParaRPr kumimoji="0" lang="en-IL" altLang="en-IL" sz="1900" b="0" i="0" u="none" strike="noStrike" cap="none" normalizeH="0" baseline="0" dirty="0">
              <a:ln>
                <a:noFill/>
              </a:ln>
              <a:effectLst/>
              <a:latin typeface="Arial" panose="020B0604020202020204" pitchFamily="34" charset="0"/>
            </a:endParaRPr>
          </a:p>
          <a:p>
            <a:pPr algn="r" rtl="1" eaLnBrk="0" fontAlgn="base" hangingPunct="0">
              <a:spcBef>
                <a:spcPct val="0"/>
              </a:spcBef>
              <a:spcAft>
                <a:spcPts val="600"/>
              </a:spcAft>
            </a:pP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מפיק</a:t>
            </a:r>
            <a:r>
              <a:rPr kumimoji="0" lang="en-IL" altLang="en-IL" sz="1900" b="0" i="0" u="none" strike="noStrike" cap="none" normalizeH="0" baseline="0" dirty="0">
                <a:ln>
                  <a:noFill/>
                </a:ln>
                <a:effectLst/>
                <a:latin typeface="Arial" panose="020B0604020202020204" pitchFamily="34" charset="0"/>
                <a:cs typeface="Arial" panose="020B0604020202020204" pitchFamily="34" charset="0"/>
              </a:rPr>
              <a:t> </a:t>
            </a:r>
            <a:r>
              <a:rPr kumimoji="0" lang="he-IL" altLang="en-IL" sz="1900" b="1" i="0" u="none" strike="noStrike" cap="none" normalizeH="0" baseline="0" dirty="0">
                <a:ln>
                  <a:noFill/>
                </a:ln>
                <a:effectLst/>
                <a:latin typeface="Arial" panose="020B0604020202020204" pitchFamily="34" charset="0"/>
                <a:cs typeface="Arial" panose="020B0604020202020204" pitchFamily="34" charset="0"/>
              </a:rPr>
              <a:t>עומק יחסי</a:t>
            </a:r>
            <a:r>
              <a:rPr kumimoji="0" lang="en-IL" altLang="en-IL" sz="1900" b="0" i="0" u="none" strike="noStrike" cap="none" normalizeH="0" baseline="0" dirty="0">
                <a:ln>
                  <a:noFill/>
                </a:ln>
                <a:effectLst/>
                <a:latin typeface="Arial" panose="020B0604020202020204" pitchFamily="34" charset="0"/>
              </a:rPr>
              <a:t> </a:t>
            </a: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מתמונה אחת בלבד</a:t>
            </a:r>
            <a:r>
              <a:rPr kumimoji="0" lang="en-IL" altLang="en-IL" sz="1900" b="0" i="0" u="none" strike="noStrike" cap="none" normalizeH="0" baseline="0" dirty="0">
                <a:ln>
                  <a:noFill/>
                </a:ln>
                <a:effectLst/>
                <a:latin typeface="Arial" panose="020B0604020202020204" pitchFamily="34" charset="0"/>
              </a:rPr>
              <a:t>.</a:t>
            </a:r>
          </a:p>
          <a:p>
            <a:pPr algn="r" rtl="1" eaLnBrk="0" fontAlgn="base" hangingPunct="0">
              <a:spcBef>
                <a:spcPct val="0"/>
              </a:spcBef>
              <a:spcAft>
                <a:spcPts val="600"/>
              </a:spcAft>
            </a:pP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מבוסס על</a:t>
            </a:r>
            <a:r>
              <a:rPr kumimoji="0" lang="en-IL" altLang="en-IL" sz="1900" b="0" i="0" u="none" strike="noStrike" cap="none" normalizeH="0" baseline="0" dirty="0">
                <a:ln>
                  <a:noFill/>
                </a:ln>
                <a:effectLst/>
                <a:latin typeface="Arial" panose="020B0604020202020204" pitchFamily="34" charset="0"/>
                <a:cs typeface="Arial" panose="020B0604020202020204" pitchFamily="34" charset="0"/>
              </a:rPr>
              <a:t> </a:t>
            </a:r>
            <a:r>
              <a:rPr kumimoji="0" lang="en-IL" altLang="en-IL" sz="1900" b="1" i="0" u="none" strike="noStrike" cap="none" normalizeH="0" baseline="0" dirty="0">
                <a:ln>
                  <a:noFill/>
                </a:ln>
                <a:effectLst/>
                <a:latin typeface="Arial" panose="020B0604020202020204" pitchFamily="34" charset="0"/>
              </a:rPr>
              <a:t>Vision Transformer</a:t>
            </a:r>
            <a:r>
              <a:rPr kumimoji="0" lang="en-IL" altLang="en-IL" sz="1900" b="0" i="0" u="none" strike="noStrike" cap="none" normalizeH="0" baseline="0" dirty="0">
                <a:ln>
                  <a:noFill/>
                </a:ln>
                <a:effectLst/>
                <a:latin typeface="Arial" panose="020B0604020202020204" pitchFamily="34" charset="0"/>
              </a:rPr>
              <a:t> </a:t>
            </a: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ללכידת מבנה סצנה</a:t>
            </a:r>
            <a:r>
              <a:rPr kumimoji="0" lang="en-IL" altLang="en-IL" sz="1900" b="0" i="0" u="none" strike="noStrike" cap="none" normalizeH="0" baseline="0" dirty="0">
                <a:ln>
                  <a:noFill/>
                </a:ln>
                <a:effectLst/>
                <a:latin typeface="Arial" panose="020B0604020202020204" pitchFamily="34" charset="0"/>
              </a:rPr>
              <a:t>.</a:t>
            </a:r>
          </a:p>
          <a:p>
            <a:pPr algn="r" rtl="1" eaLnBrk="0" fontAlgn="base" hangingPunct="0">
              <a:spcBef>
                <a:spcPct val="0"/>
              </a:spcBef>
              <a:spcAft>
                <a:spcPts val="600"/>
              </a:spcAft>
            </a:pP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את הפלט הגדלנו לרזולוציית המקור ושמרנו כ־</a:t>
            </a:r>
            <a:r>
              <a:rPr kumimoji="0" lang="en-IL" altLang="en-IL" sz="1900" b="0" i="0" u="none" strike="noStrike" cap="none" normalizeH="0" baseline="0" dirty="0">
                <a:ln>
                  <a:noFill/>
                </a:ln>
                <a:effectLst/>
                <a:latin typeface="Arial" panose="020B0604020202020204" pitchFamily="34" charset="0"/>
                <a:cs typeface="Arial" panose="020B0604020202020204" pitchFamily="34" charset="0"/>
              </a:rPr>
              <a:t> heatmap </a:t>
            </a:r>
            <a:r>
              <a:rPr kumimoji="0" lang="he-IL" altLang="en-IL" sz="1900" b="0" i="0" u="none" strike="noStrike" cap="none" normalizeH="0" baseline="0" dirty="0">
                <a:ln>
                  <a:noFill/>
                </a:ln>
                <a:effectLst/>
                <a:latin typeface="Arial" panose="020B0604020202020204" pitchFamily="34" charset="0"/>
                <a:cs typeface="Arial" panose="020B0604020202020204" pitchFamily="34" charset="0"/>
              </a:rPr>
              <a:t>להשוואה</a:t>
            </a:r>
            <a:r>
              <a:rPr kumimoji="0" lang="en-IL" altLang="en-IL" sz="1900" b="0" i="0" u="none" strike="noStrike" cap="none" normalizeH="0" baseline="0" dirty="0">
                <a:ln>
                  <a:noFill/>
                </a:ln>
                <a:effectLst/>
                <a:latin typeface="Arial" panose="020B0604020202020204" pitchFamily="34" charset="0"/>
                <a:cs typeface="Arial" panose="020B0604020202020204" pitchFamily="34" charset="0"/>
              </a:rPr>
              <a:t>.</a:t>
            </a:r>
            <a:endParaRPr kumimoji="0" lang="en-IL" altLang="en-IL" sz="1900" b="0" i="0" u="none" strike="noStrike" cap="none" normalizeH="0" baseline="0" dirty="0">
              <a:ln>
                <a:noFill/>
              </a:ln>
              <a:effectLst/>
              <a:latin typeface="Arial" panose="020B0604020202020204" pitchFamily="34" charset="0"/>
            </a:endParaRPr>
          </a:p>
        </p:txBody>
      </p:sp>
      <p:pic>
        <p:nvPicPr>
          <p:cNvPr id="9" name="Picture 8" descr="A screenshot of a phone&#10;&#10;AI-generated content may be incorrect.">
            <a:extLst>
              <a:ext uri="{FF2B5EF4-FFF2-40B4-BE49-F238E27FC236}">
                <a16:creationId xmlns:a16="http://schemas.microsoft.com/office/drawing/2014/main" id="{A0164011-12F5-A532-F35F-8E253DC5B6F7}"/>
              </a:ext>
            </a:extLst>
          </p:cNvPr>
          <p:cNvPicPr>
            <a:picLocks noChangeAspect="1"/>
          </p:cNvPicPr>
          <p:nvPr/>
        </p:nvPicPr>
        <p:blipFill>
          <a:blip r:embed="rId2"/>
          <a:stretch>
            <a:fillRect/>
          </a:stretch>
        </p:blipFill>
        <p:spPr>
          <a:xfrm>
            <a:off x="630936" y="2387269"/>
            <a:ext cx="10917936" cy="3766686"/>
          </a:xfrm>
          <a:prstGeom prst="rect">
            <a:avLst/>
          </a:prstGeom>
        </p:spPr>
      </p:pic>
    </p:spTree>
    <p:extLst>
      <p:ext uri="{BB962C8B-B14F-4D97-AF65-F5344CB8AC3E}">
        <p14:creationId xmlns:p14="http://schemas.microsoft.com/office/powerpoint/2010/main" val="2497153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11E30E-B13D-A3D4-474E-81F58F7C9DFE}"/>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E9BCD9-4713-27E0-D993-32F928ECDA8C}"/>
              </a:ext>
            </a:extLst>
          </p:cNvPr>
          <p:cNvSpPr>
            <a:spLocks noGrp="1"/>
          </p:cNvSpPr>
          <p:nvPr>
            <p:ph type="title"/>
          </p:nvPr>
        </p:nvSpPr>
        <p:spPr>
          <a:xfrm>
            <a:off x="630936" y="502920"/>
            <a:ext cx="3419856" cy="1463040"/>
          </a:xfrm>
        </p:spPr>
        <p:txBody>
          <a:bodyPr vert="horz" lIns="91440" tIns="45720" rIns="91440" bIns="45720" rtlCol="0" anchor="ctr">
            <a:normAutofit/>
          </a:bodyPr>
          <a:lstStyle/>
          <a:p>
            <a:pPr lvl="0"/>
            <a:r>
              <a:rPr lang="en-US" sz="3000" b="1" kern="1200" dirty="0" err="1">
                <a:solidFill>
                  <a:schemeClr val="tx1"/>
                </a:solidFill>
                <a:latin typeface="+mj-lt"/>
                <a:ea typeface="+mj-ea"/>
                <a:cs typeface="+mj-cs"/>
              </a:rPr>
              <a:t>BEiT</a:t>
            </a:r>
            <a:r>
              <a:rPr lang="en-US" sz="3000" b="1" kern="1200" dirty="0">
                <a:solidFill>
                  <a:schemeClr val="tx1"/>
                </a:solidFill>
                <a:latin typeface="+mj-lt"/>
                <a:ea typeface="+mj-ea"/>
                <a:cs typeface="+mj-cs"/>
              </a:rPr>
              <a:t> 512 (</a:t>
            </a:r>
            <a:r>
              <a:rPr lang="en-US" sz="3000" kern="1200" dirty="0">
                <a:solidFill>
                  <a:schemeClr val="tx1"/>
                </a:solidFill>
                <a:latin typeface="+mj-lt"/>
                <a:ea typeface="+mj-ea"/>
                <a:cs typeface="+mj-cs"/>
              </a:rPr>
              <a:t>DPT_BEiT_L_512</a:t>
            </a:r>
            <a:r>
              <a:rPr lang="en-US" sz="3000" b="1" kern="1200" dirty="0">
                <a:solidFill>
                  <a:schemeClr val="tx1"/>
                </a:solidFill>
                <a:latin typeface="+mj-lt"/>
                <a:ea typeface="+mj-ea"/>
                <a:cs typeface="+mj-cs"/>
              </a:rPr>
              <a:t>)  </a:t>
            </a:r>
            <a:endParaRPr lang="en-US" sz="3000" kern="1200" dirty="0">
              <a:solidFill>
                <a:schemeClr val="tx1"/>
              </a:solidFill>
              <a:latin typeface="+mj-lt"/>
              <a:ea typeface="+mj-ea"/>
              <a:cs typeface="+mj-cs"/>
            </a:endParaRPr>
          </a:p>
        </p:txBody>
      </p:sp>
      <p:sp>
        <p:nvSpPr>
          <p:cNvPr id="1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sX0" fmla="*/ 0 w 1554480"/>
              <a:gd name="csY0" fmla="*/ 0 h 18288"/>
              <a:gd name="csX1" fmla="*/ 549250 w 1554480"/>
              <a:gd name="csY1" fmla="*/ 0 h 18288"/>
              <a:gd name="csX2" fmla="*/ 1082954 w 1554480"/>
              <a:gd name="csY2" fmla="*/ 0 h 18288"/>
              <a:gd name="csX3" fmla="*/ 1554480 w 1554480"/>
              <a:gd name="csY3" fmla="*/ 0 h 18288"/>
              <a:gd name="csX4" fmla="*/ 1554480 w 1554480"/>
              <a:gd name="csY4" fmla="*/ 18288 h 18288"/>
              <a:gd name="csX5" fmla="*/ 1067410 w 1554480"/>
              <a:gd name="csY5" fmla="*/ 18288 h 18288"/>
              <a:gd name="csX6" fmla="*/ 549250 w 1554480"/>
              <a:gd name="csY6" fmla="*/ 18288 h 18288"/>
              <a:gd name="csX7" fmla="*/ 0 w 1554480"/>
              <a:gd name="csY7" fmla="*/ 18288 h 18288"/>
              <a:gd name="csX8" fmla="*/ 0 w 1554480"/>
              <a:gd name="csY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F5AFFBB-E117-6E6F-5F4C-C0C6215BBFE8}"/>
              </a:ext>
            </a:extLst>
          </p:cNvPr>
          <p:cNvSpPr txBox="1"/>
          <p:nvPr/>
        </p:nvSpPr>
        <p:spPr>
          <a:xfrm>
            <a:off x="4654295" y="502920"/>
            <a:ext cx="6894576" cy="1463040"/>
          </a:xfrm>
          <a:prstGeom prst="rect">
            <a:avLst/>
          </a:prstGeom>
        </p:spPr>
        <p:txBody>
          <a:bodyPr vert="horz" lIns="91440" tIns="45720" rIns="91440" bIns="45720" rtlCol="0" anchor="ctr">
            <a:normAutofit/>
          </a:bodyPr>
          <a:lstStyle/>
          <a:p>
            <a:pPr marL="285750" indent="-228600" algn="r" rtl="1" fontAlgn="base">
              <a:lnSpc>
                <a:spcPct val="90000"/>
              </a:lnSpc>
              <a:spcBef>
                <a:spcPct val="0"/>
              </a:spcBef>
              <a:spcAft>
                <a:spcPts val="600"/>
              </a:spcAft>
              <a:buFont typeface="Arial" panose="020B0604020202020204" pitchFamily="34" charset="0"/>
              <a:buChar char="•"/>
            </a:pPr>
            <a:r>
              <a:rPr kumimoji="0" lang="en-US" altLang="en-IL" sz="1500" b="0" i="0" u="none" strike="noStrike" cap="none" normalizeH="0" baseline="0" dirty="0" err="1">
                <a:ln>
                  <a:noFill/>
                </a:ln>
                <a:effectLst/>
              </a:rPr>
              <a:t>מבוסס</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על</a:t>
            </a:r>
            <a:r>
              <a:rPr kumimoji="0" lang="en-US" altLang="en-IL" sz="1500" b="0" i="0" u="none" strike="noStrike" cap="none" normalizeH="0" baseline="0" dirty="0">
                <a:ln>
                  <a:noFill/>
                </a:ln>
                <a:effectLst/>
              </a:rPr>
              <a:t> </a:t>
            </a:r>
            <a:r>
              <a:rPr kumimoji="0" lang="en-US" altLang="en-IL" sz="1500" b="1" i="0" u="none" strike="noStrike" cap="none" normalizeH="0" baseline="0" dirty="0" err="1">
                <a:ln>
                  <a:noFill/>
                </a:ln>
                <a:effectLst/>
              </a:rPr>
              <a:t>מודל</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BEiT</a:t>
            </a:r>
            <a:r>
              <a:rPr kumimoji="0" lang="en-US" altLang="en-IL" sz="1500" b="0" i="0" u="none" strike="noStrike" cap="none" normalizeH="0" baseline="0" dirty="0">
                <a:ln>
                  <a:noFill/>
                </a:ln>
                <a:effectLst/>
              </a:rPr>
              <a:t> - Vision Transformer </a:t>
            </a:r>
            <a:r>
              <a:rPr kumimoji="0" lang="he-IL" altLang="en-IL" sz="1500" b="0" i="0" u="none" strike="noStrike" cap="none" normalizeH="0" baseline="0" dirty="0">
                <a:ln>
                  <a:noFill/>
                </a:ln>
                <a:effectLst/>
              </a:rPr>
              <a:t> ח</a:t>
            </a:r>
            <a:r>
              <a:rPr kumimoji="0" lang="en-US" altLang="en-IL" sz="1500" b="0" i="0" u="none" strike="noStrike" cap="none" normalizeH="0" baseline="0" dirty="0" err="1">
                <a:ln>
                  <a:noFill/>
                </a:ln>
                <a:effectLst/>
              </a:rPr>
              <a:t>דש</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יותר</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ומדויק</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יותר</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בזיהוי</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מבנים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עדינים</a:t>
            </a:r>
            <a:r>
              <a:rPr kumimoji="0" lang="en-US" altLang="en-IL" sz="1500" b="0" i="0" u="none" strike="noStrike" cap="none" normalizeH="0" baseline="0" dirty="0">
                <a:ln>
                  <a:noFill/>
                </a:ln>
                <a:effectLst/>
              </a:rPr>
              <a:t>.</a:t>
            </a:r>
          </a:p>
          <a:p>
            <a:pPr marL="285750" indent="-228600" algn="r" rtl="1" fontAlgn="base">
              <a:lnSpc>
                <a:spcPct val="90000"/>
              </a:lnSpc>
              <a:spcBef>
                <a:spcPct val="0"/>
              </a:spcBef>
              <a:spcAft>
                <a:spcPts val="600"/>
              </a:spcAft>
              <a:buFont typeface="Arial" panose="020B0604020202020204" pitchFamily="34" charset="0"/>
              <a:buChar char="•"/>
            </a:pPr>
            <a:r>
              <a:rPr kumimoji="0" lang="en-US" altLang="en-IL" sz="1500" b="0" i="0" u="none" strike="noStrike" cap="none" normalizeH="0" baseline="0" dirty="0" err="1">
                <a:ln>
                  <a:noFill/>
                </a:ln>
                <a:effectLst/>
              </a:rPr>
              <a:t>עובד</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ברזולוציית</a:t>
            </a:r>
            <a:r>
              <a:rPr kumimoji="0" lang="en-US" altLang="en-IL" sz="1500" b="0" i="0" u="none" strike="noStrike" cap="none" normalizeH="0" baseline="0" dirty="0">
                <a:ln>
                  <a:noFill/>
                </a:ln>
                <a:effectLst/>
              </a:rPr>
              <a:t> </a:t>
            </a:r>
            <a:r>
              <a:rPr lang="en-US" altLang="en-IL" sz="1500" dirty="0"/>
              <a:t>,</a:t>
            </a:r>
            <a:r>
              <a:rPr kumimoji="0" lang="en-US" altLang="en-IL" sz="1500" b="1" i="0" u="none" strike="noStrike" cap="none" normalizeH="0" baseline="0" dirty="0">
                <a:ln>
                  <a:noFill/>
                </a:ln>
                <a:effectLst/>
              </a:rPr>
              <a:t>512×512</a:t>
            </a:r>
            <a:r>
              <a:rPr kumimoji="0" lang="en-US" altLang="en-IL" sz="1500" b="0" i="0" u="none" strike="noStrike" cap="none" normalizeH="0" baseline="0" dirty="0">
                <a:ln>
                  <a:noFill/>
                </a:ln>
                <a:effectLst/>
              </a:rPr>
              <a:t> </a:t>
            </a:r>
            <a:r>
              <a:rPr kumimoji="0" lang="he-IL" altLang="en-IL" sz="1500" b="0" i="0" u="none" strike="noStrike" cap="none" normalizeH="0" baseline="0" dirty="0">
                <a:ln>
                  <a:noFill/>
                </a:ln>
                <a:effectLst/>
              </a:rPr>
              <a:t> </a:t>
            </a:r>
            <a:r>
              <a:rPr kumimoji="0" lang="en-US" altLang="en-IL" sz="1500" b="0" i="0" u="none" strike="noStrike" cap="none" normalizeH="0" baseline="0" dirty="0" err="1">
                <a:ln>
                  <a:noFill/>
                </a:ln>
                <a:effectLst/>
              </a:rPr>
              <a:t>לעומת</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המודל</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הקודם</a:t>
            </a:r>
            <a:r>
              <a:rPr kumimoji="0" lang="en-US" altLang="en-IL" sz="1500" b="0" i="0" u="none" strike="noStrike" cap="none" normalizeH="0" baseline="0" dirty="0">
                <a:ln>
                  <a:noFill/>
                </a:ln>
                <a:effectLst/>
              </a:rPr>
              <a:t>.</a:t>
            </a:r>
          </a:p>
          <a:p>
            <a:pPr marL="285750" indent="-228600" algn="r" rtl="1" fontAlgn="base">
              <a:lnSpc>
                <a:spcPct val="90000"/>
              </a:lnSpc>
              <a:spcBef>
                <a:spcPct val="0"/>
              </a:spcBef>
              <a:spcAft>
                <a:spcPts val="600"/>
              </a:spcAft>
              <a:buFont typeface="Arial" panose="020B0604020202020204" pitchFamily="34" charset="0"/>
              <a:buChar char="•"/>
            </a:pPr>
            <a:r>
              <a:rPr kumimoji="0" lang="en-US" altLang="en-IL" sz="1500" b="0" i="0" u="none" strike="noStrike" cap="none" normalizeH="0" baseline="0" dirty="0" err="1">
                <a:ln>
                  <a:noFill/>
                </a:ln>
                <a:effectLst/>
              </a:rPr>
              <a:t>מפיק</a:t>
            </a:r>
            <a:r>
              <a:rPr kumimoji="0" lang="en-US" altLang="en-IL" sz="1500" b="0" i="0" u="none" strike="noStrike" cap="none" normalizeH="0" baseline="0" dirty="0">
                <a:ln>
                  <a:noFill/>
                </a:ln>
                <a:effectLst/>
              </a:rPr>
              <a:t> </a:t>
            </a:r>
            <a:r>
              <a:rPr kumimoji="0" lang="en-US" altLang="en-IL" sz="1500" b="1" i="0" u="none" strike="noStrike" cap="none" normalizeH="0" baseline="0" dirty="0" err="1">
                <a:ln>
                  <a:noFill/>
                </a:ln>
                <a:effectLst/>
              </a:rPr>
              <a:t>גבולות</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אובייקטים</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חדים</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יותר</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ודיוק</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טוב</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יותר</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באזורים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מורכבים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וצפופים</a:t>
            </a:r>
            <a:r>
              <a:rPr kumimoji="0" lang="en-US" altLang="en-IL" sz="1500" b="0" i="0" u="none" strike="noStrike" cap="none" normalizeH="0" baseline="0" dirty="0">
                <a:ln>
                  <a:noFill/>
                </a:ln>
                <a:effectLst/>
              </a:rPr>
              <a:t>.</a:t>
            </a:r>
          </a:p>
          <a:p>
            <a:pPr marL="285750" indent="-228600" algn="r" rtl="1" fontAlgn="base">
              <a:lnSpc>
                <a:spcPct val="90000"/>
              </a:lnSpc>
              <a:spcBef>
                <a:spcPct val="0"/>
              </a:spcBef>
              <a:spcAft>
                <a:spcPts val="600"/>
              </a:spcAft>
              <a:buFont typeface="Arial" panose="020B0604020202020204" pitchFamily="34" charset="0"/>
              <a:buChar char="•"/>
            </a:pPr>
            <a:r>
              <a:rPr kumimoji="0" lang="en-US" altLang="en-IL" sz="1500" b="0" i="0" u="none" strike="noStrike" cap="none" normalizeH="0" baseline="0" dirty="0" err="1">
                <a:ln>
                  <a:noFill/>
                </a:ln>
                <a:effectLst/>
              </a:rPr>
              <a:t>מאומן</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על</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סטים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מתקדמים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יותר</a:t>
            </a:r>
            <a:r>
              <a:rPr lang="en-US" altLang="en-IL" sz="1500" dirty="0"/>
              <a:t>.</a:t>
            </a:r>
            <a:endParaRPr kumimoji="0" lang="en-US" altLang="en-IL" sz="1500" b="0" i="0" u="none" strike="noStrike" cap="none" normalizeH="0" baseline="0" dirty="0">
              <a:ln>
                <a:noFill/>
              </a:ln>
              <a:effectLst/>
            </a:endParaRPr>
          </a:p>
        </p:txBody>
      </p:sp>
      <p:pic>
        <p:nvPicPr>
          <p:cNvPr id="12" name="Picture 11" descr="A screenshot of a computer&#10;&#10;AI-generated content may be incorrect.">
            <a:extLst>
              <a:ext uri="{FF2B5EF4-FFF2-40B4-BE49-F238E27FC236}">
                <a16:creationId xmlns:a16="http://schemas.microsoft.com/office/drawing/2014/main" id="{B3D45EAA-8D53-54CB-322D-9DC3DFAEA75C}"/>
              </a:ext>
            </a:extLst>
          </p:cNvPr>
          <p:cNvPicPr>
            <a:picLocks noChangeAspect="1"/>
          </p:cNvPicPr>
          <p:nvPr/>
        </p:nvPicPr>
        <p:blipFill>
          <a:blip r:embed="rId2"/>
          <a:stretch>
            <a:fillRect/>
          </a:stretch>
        </p:blipFill>
        <p:spPr>
          <a:xfrm>
            <a:off x="630936" y="2428211"/>
            <a:ext cx="10917936" cy="3684801"/>
          </a:xfrm>
          <a:prstGeom prst="rect">
            <a:avLst/>
          </a:prstGeom>
        </p:spPr>
      </p:pic>
    </p:spTree>
    <p:extLst>
      <p:ext uri="{BB962C8B-B14F-4D97-AF65-F5344CB8AC3E}">
        <p14:creationId xmlns:p14="http://schemas.microsoft.com/office/powerpoint/2010/main" val="3806202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8F0F49-93B3-A559-88FA-0DFA934D9AE6}"/>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BFB735-766E-F139-BFA5-1CF1866E96D3}"/>
              </a:ext>
            </a:extLst>
          </p:cNvPr>
          <p:cNvSpPr>
            <a:spLocks noGrp="1"/>
          </p:cNvSpPr>
          <p:nvPr>
            <p:ph type="title"/>
          </p:nvPr>
        </p:nvSpPr>
        <p:spPr>
          <a:xfrm>
            <a:off x="630936" y="502920"/>
            <a:ext cx="3419856" cy="1463040"/>
          </a:xfrm>
        </p:spPr>
        <p:txBody>
          <a:bodyPr vert="horz" lIns="91440" tIns="45720" rIns="91440" bIns="45720" rtlCol="0" anchor="ctr">
            <a:normAutofit/>
          </a:bodyPr>
          <a:lstStyle/>
          <a:p>
            <a:pPr lvl="0"/>
            <a:r>
              <a:rPr lang="en-US" sz="4800" b="1" kern="1200">
                <a:solidFill>
                  <a:schemeClr val="tx1"/>
                </a:solidFill>
                <a:latin typeface="+mj-lt"/>
                <a:ea typeface="+mj-ea"/>
                <a:cs typeface="+mj-cs"/>
              </a:rPr>
              <a:t>ZoeDepth (</a:t>
            </a:r>
            <a:r>
              <a:rPr lang="en-US" sz="4800" kern="1200">
                <a:solidFill>
                  <a:schemeClr val="tx1"/>
                </a:solidFill>
                <a:latin typeface="+mj-lt"/>
                <a:ea typeface="+mj-ea"/>
                <a:cs typeface="+mj-cs"/>
              </a:rPr>
              <a:t>ZoeD_N)</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sX0" fmla="*/ 0 w 1554480"/>
              <a:gd name="csY0" fmla="*/ 0 h 18288"/>
              <a:gd name="csX1" fmla="*/ 549250 w 1554480"/>
              <a:gd name="csY1" fmla="*/ 0 h 18288"/>
              <a:gd name="csX2" fmla="*/ 1082954 w 1554480"/>
              <a:gd name="csY2" fmla="*/ 0 h 18288"/>
              <a:gd name="csX3" fmla="*/ 1554480 w 1554480"/>
              <a:gd name="csY3" fmla="*/ 0 h 18288"/>
              <a:gd name="csX4" fmla="*/ 1554480 w 1554480"/>
              <a:gd name="csY4" fmla="*/ 18288 h 18288"/>
              <a:gd name="csX5" fmla="*/ 1067410 w 1554480"/>
              <a:gd name="csY5" fmla="*/ 18288 h 18288"/>
              <a:gd name="csX6" fmla="*/ 549250 w 1554480"/>
              <a:gd name="csY6" fmla="*/ 18288 h 18288"/>
              <a:gd name="csX7" fmla="*/ 0 w 1554480"/>
              <a:gd name="csY7" fmla="*/ 18288 h 18288"/>
              <a:gd name="csX8" fmla="*/ 0 w 1554480"/>
              <a:gd name="csY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3">
            <a:extLst>
              <a:ext uri="{FF2B5EF4-FFF2-40B4-BE49-F238E27FC236}">
                <a16:creationId xmlns:a16="http://schemas.microsoft.com/office/drawing/2014/main" id="{433DF091-AECD-4378-CBEA-3F8D8D5E283A}"/>
              </a:ext>
            </a:extLst>
          </p:cNvPr>
          <p:cNvSpPr>
            <a:spLocks noChangeArrowheads="1"/>
          </p:cNvSpPr>
          <p:nvPr/>
        </p:nvSpPr>
        <p:spPr bwMode="auto">
          <a:xfrm>
            <a:off x="4666488" y="429178"/>
            <a:ext cx="6894576" cy="191164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Autofit/>
          </a:bodyPr>
          <a:lstStyle/>
          <a:p>
            <a:pPr marL="285750" lvl="0" indent="-228600" algn="r" rtl="1" fontAlgn="base">
              <a:lnSpc>
                <a:spcPct val="90000"/>
              </a:lnSpc>
              <a:spcBef>
                <a:spcPct val="0"/>
              </a:spcBef>
              <a:spcAft>
                <a:spcPts val="600"/>
              </a:spcAft>
              <a:buFont typeface="Arial" panose="020B0604020202020204" pitchFamily="34" charset="0"/>
              <a:buChar char="•"/>
            </a:pPr>
            <a:r>
              <a:rPr kumimoji="0" lang="en-US" altLang="en-IL" sz="1400" b="0" i="0" u="none" strike="noStrike" cap="none" normalizeH="0" baseline="0" dirty="0" err="1">
                <a:ln>
                  <a:noFill/>
                </a:ln>
                <a:effectLst/>
              </a:rPr>
              <a:t>מודל</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המתבסס</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על</a:t>
            </a:r>
            <a:r>
              <a:rPr kumimoji="0" lang="en-US" altLang="en-IL" sz="1400" b="0" i="0" u="none" strike="noStrike" cap="none" normalizeH="0" baseline="0" dirty="0">
                <a:ln>
                  <a:noFill/>
                </a:ln>
                <a:effectLst/>
              </a:rPr>
              <a:t> </a:t>
            </a:r>
            <a:r>
              <a:rPr lang="en-US" altLang="en-IL" sz="1400" dirty="0" err="1"/>
              <a:t>MiDaS</a:t>
            </a:r>
            <a:r>
              <a:rPr lang="he-IL" altLang="en-IL" sz="1400" dirty="0"/>
              <a:t>.</a:t>
            </a:r>
            <a:endParaRPr kumimoji="0" lang="en-US" altLang="en-IL" sz="1400" b="0" i="0" u="none" strike="noStrike" cap="none" normalizeH="0" baseline="0" dirty="0">
              <a:ln>
                <a:noFill/>
              </a:ln>
              <a:effectLst/>
            </a:endParaRPr>
          </a:p>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400" b="0" i="0" u="none" strike="noStrike" cap="none" normalizeH="0" baseline="0" dirty="0" err="1">
                <a:ln>
                  <a:noFill/>
                </a:ln>
                <a:effectLst/>
              </a:rPr>
              <a:t>מפיק</a:t>
            </a:r>
            <a:r>
              <a:rPr kumimoji="0" lang="en-US" altLang="en-IL" sz="1400" b="0" i="0" u="none" strike="noStrike" cap="none" normalizeH="0" baseline="0" dirty="0">
                <a:ln>
                  <a:noFill/>
                </a:ln>
                <a:effectLst/>
              </a:rPr>
              <a:t> </a:t>
            </a:r>
            <a:r>
              <a:rPr kumimoji="0" lang="en-US" altLang="en-IL" sz="1400" b="1" i="0" u="none" strike="noStrike" cap="none" normalizeH="0" baseline="0" dirty="0" err="1">
                <a:ln>
                  <a:noFill/>
                </a:ln>
                <a:effectLst/>
              </a:rPr>
              <a:t>עומק</a:t>
            </a:r>
            <a:r>
              <a:rPr kumimoji="0" lang="en-US" altLang="en-IL" sz="1400" b="1" i="0" u="none" strike="noStrike" cap="none" normalizeH="0" baseline="0" dirty="0">
                <a:ln>
                  <a:noFill/>
                </a:ln>
                <a:effectLst/>
              </a:rPr>
              <a:t> </a:t>
            </a:r>
            <a:r>
              <a:rPr kumimoji="0" lang="en-US" altLang="en-IL" sz="1400" b="1" i="0" u="none" strike="noStrike" cap="none" normalizeH="0" baseline="0" dirty="0" err="1">
                <a:ln>
                  <a:noFill/>
                </a:ln>
                <a:effectLst/>
              </a:rPr>
              <a:t>מטרי</a:t>
            </a:r>
            <a:r>
              <a:rPr kumimoji="0" lang="en-US" altLang="en-IL" sz="1400" b="1" i="0" u="none" strike="noStrike" cap="none" normalizeH="0" baseline="0" dirty="0">
                <a:ln>
                  <a:noFill/>
                </a:ln>
                <a:effectLst/>
              </a:rPr>
              <a:t> </a:t>
            </a:r>
            <a:r>
              <a:rPr kumimoji="0" lang="en-US" altLang="en-IL" sz="1400" b="1" i="0" u="none" strike="noStrike" cap="none" normalizeH="0" baseline="0" dirty="0" err="1">
                <a:ln>
                  <a:noFill/>
                </a:ln>
                <a:effectLst/>
              </a:rPr>
              <a:t>אמיתי</a:t>
            </a:r>
            <a:r>
              <a:rPr kumimoji="0" lang="en-US" altLang="en-IL" sz="1400" b="0" i="0" u="none" strike="noStrike" cap="none" normalizeH="0" baseline="0" dirty="0">
                <a:ln>
                  <a:noFill/>
                </a:ln>
                <a:effectLst/>
              </a:rPr>
              <a:t> </a:t>
            </a:r>
            <a:r>
              <a:rPr kumimoji="0" lang="he-IL" altLang="en-IL" sz="1400" b="0" i="0" u="none" strike="noStrike" cap="none" normalizeH="0" baseline="0" dirty="0">
                <a:ln>
                  <a:noFill/>
                </a:ln>
                <a:effectLst/>
              </a:rPr>
              <a:t>(</a:t>
            </a:r>
            <a:r>
              <a:rPr kumimoji="0" lang="en-US" altLang="en-IL" sz="1400" b="0" i="0" u="none" strike="noStrike" cap="none" normalizeH="0" baseline="0" dirty="0" err="1">
                <a:ln>
                  <a:noFill/>
                </a:ln>
                <a:effectLst/>
              </a:rPr>
              <a:t>במטרים</a:t>
            </a:r>
            <a:r>
              <a:rPr kumimoji="0" lang="he-IL" altLang="en-IL" sz="1400" b="0" i="0" u="none" strike="noStrike" cap="none" normalizeH="0" baseline="0" dirty="0">
                <a:ln>
                  <a:noFill/>
                </a:ln>
                <a:effectLst/>
              </a:rPr>
              <a:t>) </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בניגוד</a:t>
            </a:r>
            <a:r>
              <a:rPr kumimoji="0" lang="en-US" altLang="en-IL" sz="1400" b="0" i="0" u="none" strike="noStrike" cap="none" normalizeH="0" baseline="0" dirty="0">
                <a:ln>
                  <a:noFill/>
                </a:ln>
                <a:effectLst/>
              </a:rPr>
              <a:t> ל-</a:t>
            </a:r>
            <a:r>
              <a:rPr kumimoji="0" lang="en-US" altLang="en-IL" sz="1400" b="0" i="0" u="none" strike="noStrike" cap="none" normalizeH="0" baseline="0" dirty="0" err="1">
                <a:ln>
                  <a:noFill/>
                </a:ln>
                <a:effectLst/>
              </a:rPr>
              <a:t>MiDaS</a:t>
            </a:r>
            <a:r>
              <a:rPr kumimoji="0" lang="en-US" altLang="en-IL" sz="1400" b="0" i="0" u="none" strike="noStrike" cap="none" normalizeH="0" baseline="0" dirty="0">
                <a:ln>
                  <a:noFill/>
                </a:ln>
                <a:effectLst/>
              </a:rPr>
              <a:t>  </a:t>
            </a:r>
            <a:r>
              <a:rPr kumimoji="0" lang="he-IL" altLang="en-IL" sz="1400" b="0" i="0" u="none" strike="noStrike" cap="none" normalizeH="0" baseline="0" dirty="0">
                <a:ln>
                  <a:noFill/>
                </a:ln>
                <a:effectLst/>
              </a:rPr>
              <a:t> </a:t>
            </a:r>
            <a:r>
              <a:rPr kumimoji="0" lang="en-US" altLang="en-IL" sz="1400" b="0" i="0" u="none" strike="noStrike" cap="none" normalizeH="0" baseline="0" dirty="0" err="1">
                <a:ln>
                  <a:noFill/>
                </a:ln>
                <a:effectLst/>
              </a:rPr>
              <a:t>שמפיק</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עומק</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יחסי</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בלבד</a:t>
            </a:r>
            <a:r>
              <a:rPr kumimoji="0" lang="en-US" altLang="en-IL" sz="1400" b="0" i="0" u="none" strike="noStrike" cap="none" normalizeH="0" baseline="0" dirty="0">
                <a:ln>
                  <a:noFill/>
                </a:ln>
                <a:effectLst/>
              </a:rPr>
              <a:t>.</a:t>
            </a:r>
          </a:p>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400" b="0" i="0" u="none" strike="noStrike" cap="none" normalizeH="0" baseline="0" dirty="0" err="1">
                <a:ln>
                  <a:noFill/>
                </a:ln>
                <a:effectLst/>
              </a:rPr>
              <a:t>מצטיין</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ב</a:t>
            </a:r>
            <a:r>
              <a:rPr kumimoji="0" lang="en-US" altLang="en-IL" sz="1400" b="1" i="0" u="none" strike="noStrike" cap="none" normalizeH="0" baseline="0" dirty="0" err="1">
                <a:ln>
                  <a:noFill/>
                </a:ln>
                <a:effectLst/>
              </a:rPr>
              <a:t>הפרדת</a:t>
            </a:r>
            <a:r>
              <a:rPr kumimoji="0" lang="en-US" altLang="en-IL" sz="1400" b="1" i="0" u="none" strike="noStrike" cap="none" normalizeH="0" baseline="0" dirty="0">
                <a:ln>
                  <a:noFill/>
                </a:ln>
                <a:effectLst/>
              </a:rPr>
              <a:t> </a:t>
            </a:r>
            <a:r>
              <a:rPr kumimoji="0" lang="en-US" altLang="en-IL" sz="1400" b="1" i="0" u="none" strike="noStrike" cap="none" normalizeH="0" baseline="0" dirty="0" err="1">
                <a:ln>
                  <a:noFill/>
                </a:ln>
                <a:effectLst/>
              </a:rPr>
              <a:t>אובייקטים</a:t>
            </a:r>
            <a:r>
              <a:rPr kumimoji="0" lang="en-US" altLang="en-IL" sz="1400" b="1" i="0" u="none" strike="noStrike" cap="none" normalizeH="0" baseline="0" dirty="0">
                <a:ln>
                  <a:noFill/>
                </a:ln>
                <a:effectLst/>
              </a:rPr>
              <a:t> </a:t>
            </a:r>
            <a:r>
              <a:rPr kumimoji="0" lang="en-US" altLang="en-IL" sz="1400" b="1" i="0" u="none" strike="noStrike" cap="none" normalizeH="0" baseline="0" dirty="0" err="1">
                <a:ln>
                  <a:noFill/>
                </a:ln>
                <a:effectLst/>
              </a:rPr>
              <a:t>חדה</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וזיהוי</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פרטים</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קטנים</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בסצנות</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מורכבות</a:t>
            </a:r>
            <a:r>
              <a:rPr kumimoji="0" lang="en-US" altLang="en-IL" sz="1400" b="0" i="0" u="none" strike="noStrike" cap="none" normalizeH="0" baseline="0" dirty="0">
                <a:ln>
                  <a:noFill/>
                </a:ln>
                <a:effectLst/>
              </a:rPr>
              <a:t>.</a:t>
            </a:r>
          </a:p>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400" b="0" i="0" u="none" strike="noStrike" cap="none" normalizeH="0" baseline="0" dirty="0" err="1">
                <a:ln>
                  <a:noFill/>
                </a:ln>
                <a:effectLst/>
              </a:rPr>
              <a:t>מתאים</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במיוחד</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ל</a:t>
            </a:r>
            <a:r>
              <a:rPr kumimoji="0" lang="en-US" altLang="en-IL" sz="1400" b="1" i="0" u="none" strike="noStrike" cap="none" normalizeH="0" baseline="0" dirty="0" err="1">
                <a:ln>
                  <a:noFill/>
                </a:ln>
                <a:effectLst/>
              </a:rPr>
              <a:t>סביבות</a:t>
            </a:r>
            <a:r>
              <a:rPr kumimoji="0" lang="en-US" altLang="en-IL" sz="1400" b="1" i="0" u="none" strike="noStrike" cap="none" normalizeH="0" baseline="0" dirty="0">
                <a:ln>
                  <a:noFill/>
                </a:ln>
                <a:effectLst/>
              </a:rPr>
              <a:t> </a:t>
            </a:r>
            <a:r>
              <a:rPr kumimoji="0" lang="en-US" altLang="en-IL" sz="1400" b="1" i="0" u="none" strike="noStrike" cap="none" normalizeH="0" baseline="0" dirty="0" err="1">
                <a:ln>
                  <a:noFill/>
                </a:ln>
                <a:effectLst/>
              </a:rPr>
              <a:t>כלליות</a:t>
            </a:r>
            <a:r>
              <a:rPr kumimoji="0" lang="en-US" altLang="en-IL" sz="1400" b="1" i="0" u="none" strike="noStrike" cap="none" normalizeH="0" baseline="0" dirty="0">
                <a:ln>
                  <a:noFill/>
                </a:ln>
                <a:effectLst/>
              </a:rPr>
              <a:t>/</a:t>
            </a:r>
            <a:r>
              <a:rPr kumimoji="0" lang="en-US" altLang="en-IL" sz="1400" b="1" i="0" u="none" strike="noStrike" cap="none" normalizeH="0" baseline="0" dirty="0" err="1">
                <a:ln>
                  <a:noFill/>
                </a:ln>
                <a:effectLst/>
              </a:rPr>
              <a:t>ביתיות</a:t>
            </a:r>
            <a:r>
              <a:rPr kumimoji="0" lang="en-US" altLang="en-IL" sz="1400" b="0" i="0" u="none" strike="noStrike" cap="none" normalizeH="0" baseline="0" dirty="0">
                <a:ln>
                  <a:noFill/>
                </a:ln>
                <a:effectLst/>
              </a:rPr>
              <a:t> (Indoor/General) </a:t>
            </a:r>
            <a:r>
              <a:rPr kumimoji="0" lang="he-IL" altLang="en-IL" sz="1400" b="0" i="0" u="none" strike="noStrike" cap="none" normalizeH="0" baseline="0" dirty="0">
                <a:ln>
                  <a:noFill/>
                </a:ln>
                <a:effectLst/>
              </a:rPr>
              <a:t> </a:t>
            </a:r>
            <a:r>
              <a:rPr kumimoji="0" lang="en-US" altLang="en-IL" sz="1400" b="0" i="0" u="none" strike="noStrike" cap="none" normalizeH="0" baseline="0" dirty="0" err="1">
                <a:ln>
                  <a:noFill/>
                </a:ln>
                <a:effectLst/>
              </a:rPr>
              <a:t>ומספק</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עומק</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יציב</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בטווחים</a:t>
            </a:r>
            <a:r>
              <a:rPr kumimoji="0" lang="en-US" altLang="en-IL" sz="1400" b="0" i="0" u="none" strike="noStrike" cap="none" normalizeH="0" baseline="0" dirty="0">
                <a:ln>
                  <a:noFill/>
                </a:ln>
                <a:effectLst/>
              </a:rPr>
              <a:t> </a:t>
            </a:r>
            <a:r>
              <a:rPr kumimoji="0" lang="en-US" altLang="en-IL" sz="1400" b="0" i="0" u="none" strike="noStrike" cap="none" normalizeH="0" baseline="0" dirty="0" err="1">
                <a:ln>
                  <a:noFill/>
                </a:ln>
                <a:effectLst/>
              </a:rPr>
              <a:t>קצרים-בינוניים</a:t>
            </a:r>
            <a:r>
              <a:rPr kumimoji="0" lang="en-US" altLang="en-IL" sz="1400" b="0" i="0" u="none" strike="noStrike" cap="none" normalizeH="0" baseline="0" dirty="0">
                <a:ln>
                  <a:noFill/>
                </a:ln>
                <a:effectLst/>
              </a:rPr>
              <a:t>.</a:t>
            </a:r>
          </a:p>
          <a:p>
            <a:pPr marL="285750" marR="0" lvl="0" indent="-228600" algn="r" rtl="1" fontAlgn="base">
              <a:lnSpc>
                <a:spcPct val="90000"/>
              </a:lnSpc>
              <a:spcBef>
                <a:spcPct val="0"/>
              </a:spcBef>
              <a:spcAft>
                <a:spcPts val="600"/>
              </a:spcAft>
              <a:buClrTx/>
              <a:buSzTx/>
              <a:buFont typeface="Arial" panose="020B0604020202020204" pitchFamily="34" charset="0"/>
              <a:buChar char="•"/>
              <a:tabLst/>
            </a:pPr>
            <a:endParaRPr lang="en-US" altLang="en-IL" sz="1400" dirty="0"/>
          </a:p>
          <a:p>
            <a:pPr marL="57150" lvl="0" algn="r" rtl="1" fontAlgn="base">
              <a:lnSpc>
                <a:spcPct val="90000"/>
              </a:lnSpc>
              <a:spcBef>
                <a:spcPct val="0"/>
              </a:spcBef>
              <a:spcAft>
                <a:spcPts val="600"/>
              </a:spcAft>
            </a:pPr>
            <a:r>
              <a:rPr lang="en-US" altLang="en-IL" sz="1400" dirty="0" err="1"/>
              <a:t>כיוון</a:t>
            </a:r>
            <a:r>
              <a:rPr lang="en-US" altLang="en-IL" sz="1400" dirty="0"/>
              <a:t> </a:t>
            </a:r>
            <a:r>
              <a:rPr lang="en-US" altLang="en-IL" sz="1400" dirty="0" err="1"/>
              <a:t>הצבעים</a:t>
            </a:r>
            <a:r>
              <a:rPr lang="en-US" altLang="en-IL" sz="1400" dirty="0"/>
              <a:t> </a:t>
            </a:r>
            <a:r>
              <a:rPr lang="en-US" altLang="en-IL" sz="1400" dirty="0" err="1"/>
              <a:t>הפוך</a:t>
            </a:r>
            <a:r>
              <a:rPr lang="en-US" altLang="en-IL" sz="1400" dirty="0"/>
              <a:t> </a:t>
            </a:r>
            <a:r>
              <a:rPr lang="en-US" altLang="en-IL" sz="1400" dirty="0" err="1"/>
              <a:t>מאשר</a:t>
            </a:r>
            <a:r>
              <a:rPr lang="en-US" altLang="en-IL" sz="1400" dirty="0"/>
              <a:t> </a:t>
            </a:r>
            <a:r>
              <a:rPr lang="en-US" altLang="en-IL" sz="1400" dirty="0" err="1"/>
              <a:t>MiDaS</a:t>
            </a:r>
            <a:r>
              <a:rPr lang="en-US" altLang="en-IL" sz="1400" dirty="0"/>
              <a:t>, </a:t>
            </a:r>
            <a:r>
              <a:rPr lang="he-IL" altLang="en-IL" sz="1400" dirty="0"/>
              <a:t> </a:t>
            </a:r>
            <a:r>
              <a:rPr lang="en-US" altLang="en-IL" sz="1400" dirty="0" err="1"/>
              <a:t>לכן</a:t>
            </a:r>
            <a:r>
              <a:rPr lang="en-US" altLang="en-IL" sz="1400" dirty="0"/>
              <a:t> </a:t>
            </a:r>
            <a:r>
              <a:rPr lang="en-US" altLang="en-IL" sz="1400" dirty="0" err="1"/>
              <a:t>ניקח</a:t>
            </a:r>
            <a:r>
              <a:rPr lang="en-US" altLang="en-IL" sz="1400" dirty="0"/>
              <a:t> </a:t>
            </a:r>
            <a:r>
              <a:rPr lang="en-US" altLang="en-IL" sz="1400" dirty="0" err="1"/>
              <a:t>בהסתייגות</a:t>
            </a:r>
            <a:r>
              <a:rPr lang="en-US" altLang="en-IL" sz="1400" dirty="0"/>
              <a:t> </a:t>
            </a:r>
            <a:r>
              <a:rPr lang="en-US" altLang="en-IL" sz="1400" dirty="0" err="1"/>
              <a:t>את</a:t>
            </a:r>
            <a:r>
              <a:rPr lang="en-US" altLang="en-IL" sz="1400" dirty="0"/>
              <a:t> </a:t>
            </a:r>
            <a:r>
              <a:rPr lang="en-US" altLang="en-IL" sz="1400" dirty="0" err="1"/>
              <a:t>התוצאות</a:t>
            </a:r>
            <a:r>
              <a:rPr lang="en-US" altLang="en-IL" sz="1400" dirty="0"/>
              <a:t> </a:t>
            </a:r>
            <a:r>
              <a:rPr lang="en-US" altLang="en-IL" sz="1400" dirty="0" err="1"/>
              <a:t>הויזואליות</a:t>
            </a:r>
            <a:r>
              <a:rPr lang="en-US" altLang="en-IL" sz="1400" dirty="0"/>
              <a:t>.</a:t>
            </a:r>
            <a:endParaRPr kumimoji="0" lang="en-US" altLang="en-IL" sz="1400" b="0" i="0" u="none" strike="noStrike" cap="none" normalizeH="0" baseline="0" dirty="0">
              <a:ln>
                <a:noFill/>
              </a:ln>
              <a:effectLst/>
            </a:endParaRPr>
          </a:p>
        </p:txBody>
      </p:sp>
      <p:pic>
        <p:nvPicPr>
          <p:cNvPr id="7" name="Picture 6" descr="A screenshot of a computer&#10;&#10;AI-generated content may be incorrect.">
            <a:extLst>
              <a:ext uri="{FF2B5EF4-FFF2-40B4-BE49-F238E27FC236}">
                <a16:creationId xmlns:a16="http://schemas.microsoft.com/office/drawing/2014/main" id="{B7A0B85C-71EB-20C0-6F5A-6D628B37FF4E}"/>
              </a:ext>
            </a:extLst>
          </p:cNvPr>
          <p:cNvPicPr>
            <a:picLocks noChangeAspect="1"/>
          </p:cNvPicPr>
          <p:nvPr/>
        </p:nvPicPr>
        <p:blipFill>
          <a:blip r:embed="rId2"/>
          <a:stretch>
            <a:fillRect/>
          </a:stretch>
        </p:blipFill>
        <p:spPr>
          <a:xfrm>
            <a:off x="630936" y="2414563"/>
            <a:ext cx="10917936" cy="3712098"/>
          </a:xfrm>
          <a:prstGeom prst="rect">
            <a:avLst/>
          </a:prstGeom>
        </p:spPr>
      </p:pic>
    </p:spTree>
    <p:extLst>
      <p:ext uri="{BB962C8B-B14F-4D97-AF65-F5344CB8AC3E}">
        <p14:creationId xmlns:p14="http://schemas.microsoft.com/office/powerpoint/2010/main" val="1434101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640F8C-69AA-B6EC-A8EF-CE101DED44E5}"/>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EF1464-3DCD-E849-DD47-07B2FAFF0779}"/>
              </a:ext>
            </a:extLst>
          </p:cNvPr>
          <p:cNvSpPr>
            <a:spLocks noGrp="1"/>
          </p:cNvSpPr>
          <p:nvPr>
            <p:ph type="title"/>
          </p:nvPr>
        </p:nvSpPr>
        <p:spPr>
          <a:xfrm>
            <a:off x="630936" y="502920"/>
            <a:ext cx="3419856" cy="1463040"/>
          </a:xfrm>
        </p:spPr>
        <p:txBody>
          <a:bodyPr vert="horz" lIns="91440" tIns="45720" rIns="91440" bIns="45720" rtlCol="0" anchor="ctr">
            <a:normAutofit/>
          </a:bodyPr>
          <a:lstStyle/>
          <a:p>
            <a:pPr lvl="0"/>
            <a:r>
              <a:rPr lang="en-US" sz="4800" b="1" kern="1200">
                <a:solidFill>
                  <a:schemeClr val="tx1"/>
                </a:solidFill>
                <a:latin typeface="+mj-lt"/>
                <a:ea typeface="+mj-ea"/>
                <a:cs typeface="+mj-cs"/>
              </a:rPr>
              <a:t>ZoeDepth (</a:t>
            </a:r>
            <a:r>
              <a:rPr lang="en-US" sz="4800" kern="1200">
                <a:solidFill>
                  <a:schemeClr val="tx1"/>
                </a:solidFill>
                <a:latin typeface="+mj-lt"/>
                <a:ea typeface="+mj-ea"/>
                <a:cs typeface="+mj-cs"/>
              </a:rPr>
              <a:t>ZoeD_K)</a:t>
            </a:r>
          </a:p>
        </p:txBody>
      </p:sp>
      <p:sp>
        <p:nvSpPr>
          <p:cNvPr id="10"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sX0" fmla="*/ 0 w 1554480"/>
              <a:gd name="csY0" fmla="*/ 0 h 18288"/>
              <a:gd name="csX1" fmla="*/ 549250 w 1554480"/>
              <a:gd name="csY1" fmla="*/ 0 h 18288"/>
              <a:gd name="csX2" fmla="*/ 1082954 w 1554480"/>
              <a:gd name="csY2" fmla="*/ 0 h 18288"/>
              <a:gd name="csX3" fmla="*/ 1554480 w 1554480"/>
              <a:gd name="csY3" fmla="*/ 0 h 18288"/>
              <a:gd name="csX4" fmla="*/ 1554480 w 1554480"/>
              <a:gd name="csY4" fmla="*/ 18288 h 18288"/>
              <a:gd name="csX5" fmla="*/ 1067410 w 1554480"/>
              <a:gd name="csY5" fmla="*/ 18288 h 18288"/>
              <a:gd name="csX6" fmla="*/ 549250 w 1554480"/>
              <a:gd name="csY6" fmla="*/ 18288 h 18288"/>
              <a:gd name="csX7" fmla="*/ 0 w 1554480"/>
              <a:gd name="csY7" fmla="*/ 18288 h 18288"/>
              <a:gd name="csX8" fmla="*/ 0 w 1554480"/>
              <a:gd name="csY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2">
            <a:extLst>
              <a:ext uri="{FF2B5EF4-FFF2-40B4-BE49-F238E27FC236}">
                <a16:creationId xmlns:a16="http://schemas.microsoft.com/office/drawing/2014/main" id="{87A954B2-1CA0-99B6-071A-C26BF3E6861C}"/>
              </a:ext>
            </a:extLst>
          </p:cNvPr>
          <p:cNvSpPr>
            <a:spLocks noChangeArrowheads="1"/>
          </p:cNvSpPr>
          <p:nvPr/>
        </p:nvSpPr>
        <p:spPr bwMode="auto">
          <a:xfrm>
            <a:off x="4654295" y="502920"/>
            <a:ext cx="6894576" cy="146304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500" b="0" i="0" u="none" strike="noStrike" cap="none" normalizeH="0" baseline="0" dirty="0" err="1">
                <a:ln>
                  <a:noFill/>
                </a:ln>
                <a:effectLst/>
              </a:rPr>
              <a:t>גרסה</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מותאמת</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לחוץ</a:t>
            </a:r>
            <a:r>
              <a:rPr kumimoji="0" lang="en-US" altLang="en-IL" sz="1500" b="0" i="0" u="none" strike="noStrike" cap="none" normalizeH="0" baseline="0" dirty="0">
                <a:ln>
                  <a:noFill/>
                </a:ln>
                <a:effectLst/>
              </a:rPr>
              <a:t> (</a:t>
            </a:r>
            <a:r>
              <a:rPr kumimoji="0" lang="en-US" altLang="en-IL" sz="1500" b="1" i="0" u="none" strike="noStrike" cap="none" normalizeH="0" baseline="0" dirty="0">
                <a:ln>
                  <a:noFill/>
                </a:ln>
                <a:effectLst/>
              </a:rPr>
              <a:t>Outdoor</a:t>
            </a:r>
            <a:r>
              <a:rPr kumimoji="0" lang="en-US" altLang="en-IL" sz="1500" b="0" i="0" u="none" strike="noStrike" cap="none" normalizeH="0" baseline="0" dirty="0">
                <a:ln>
                  <a:noFill/>
                </a:ln>
                <a:effectLst/>
              </a:rPr>
              <a:t>) </a:t>
            </a:r>
            <a:r>
              <a:rPr lang="he-IL" altLang="en-IL" sz="1500" dirty="0"/>
              <a:t>, </a:t>
            </a:r>
            <a:r>
              <a:rPr kumimoji="0" lang="en-US" altLang="en-IL" sz="1500" b="0" i="0" u="none" strike="noStrike" cap="none" normalizeH="0" baseline="0" dirty="0" err="1">
                <a:ln>
                  <a:noFill/>
                </a:ln>
                <a:effectLst/>
              </a:rPr>
              <a:t>מאומנת</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עלKITTI</a:t>
            </a:r>
            <a:r>
              <a:rPr kumimoji="0" lang="en-US" altLang="en-IL" sz="1500" b="0" i="0" u="none" strike="noStrike" cap="none" normalizeH="0" baseline="0" dirty="0">
                <a:ln>
                  <a:noFill/>
                </a:ln>
                <a:effectLst/>
              </a:rPr>
              <a:t> </a:t>
            </a:r>
            <a:r>
              <a:rPr kumimoji="0" lang="he-IL" altLang="en-IL" sz="1500" b="0" i="0" u="none" strike="noStrike" cap="none" normalizeH="0" baseline="0" dirty="0">
                <a:ln>
                  <a:noFill/>
                </a:ln>
                <a:effectLst/>
              </a:rPr>
              <a:t> </a:t>
            </a:r>
            <a:r>
              <a:rPr kumimoji="0" lang="en-US" altLang="en-IL" sz="1500" b="0" i="0" u="none" strike="noStrike" cap="none" normalizeH="0" baseline="0" dirty="0" err="1">
                <a:ln>
                  <a:noFill/>
                </a:ln>
                <a:effectLst/>
              </a:rPr>
              <a:t>עם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טווח</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עומק</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גדול</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יותר</a:t>
            </a:r>
            <a:r>
              <a:rPr kumimoji="0" lang="en-US" altLang="en-IL" sz="1500" b="0" i="0" u="none" strike="noStrike" cap="none" normalizeH="0" baseline="0" dirty="0">
                <a:ln>
                  <a:noFill/>
                </a:ln>
                <a:effectLst/>
              </a:rPr>
              <a:t>.</a:t>
            </a:r>
          </a:p>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500" b="0" i="0" u="none" strike="noStrike" cap="none" normalizeH="0" baseline="0" dirty="0" err="1">
                <a:ln>
                  <a:noFill/>
                </a:ln>
                <a:effectLst/>
              </a:rPr>
              <a:t>מפיקה</a:t>
            </a:r>
            <a:r>
              <a:rPr kumimoji="0" lang="en-US" altLang="en-IL" sz="1500" b="0" i="0" u="none" strike="noStrike" cap="none" normalizeH="0" baseline="0" dirty="0">
                <a:ln>
                  <a:noFill/>
                </a:ln>
                <a:effectLst/>
              </a:rPr>
              <a:t> </a:t>
            </a:r>
            <a:r>
              <a:rPr kumimoji="0" lang="en-US" altLang="en-IL" sz="1500" b="1" i="0" u="none" strike="noStrike" cap="none" normalizeH="0" baseline="0" dirty="0" err="1">
                <a:ln>
                  <a:noFill/>
                </a:ln>
                <a:effectLst/>
              </a:rPr>
              <a:t>עומק</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מטרי</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מדויק</a:t>
            </a:r>
            <a:r>
              <a:rPr kumimoji="0" lang="he-IL" altLang="en-IL" sz="1500" b="0" i="0" u="none" strike="noStrike" cap="none" normalizeH="0" baseline="0" dirty="0">
                <a:ln>
                  <a:noFill/>
                </a:ln>
                <a:effectLst/>
              </a:rPr>
              <a:t>,</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במיוחד</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למרחקים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ארוכים</a:t>
            </a:r>
            <a:r>
              <a:rPr kumimoji="0" lang="en-US" altLang="en-IL" sz="1500" b="0" i="0" u="none" strike="noStrike" cap="none" normalizeH="0" baseline="0" dirty="0">
                <a:ln>
                  <a:noFill/>
                </a:ln>
                <a:effectLst/>
              </a:rPr>
              <a:t> </a:t>
            </a:r>
            <a:r>
              <a:rPr kumimoji="0" lang="he-IL" altLang="en-IL" sz="1500" b="0" i="0" u="none" strike="noStrike" cap="none" normalizeH="0" baseline="0" dirty="0">
                <a:ln>
                  <a:noFill/>
                </a:ln>
                <a:effectLst/>
              </a:rPr>
              <a:t>(</a:t>
            </a:r>
            <a:r>
              <a:rPr kumimoji="0" lang="en-US" altLang="en-IL" sz="1500" b="0" i="0" u="none" strike="noStrike" cap="none" normalizeH="0" baseline="0" dirty="0" err="1">
                <a:ln>
                  <a:noFill/>
                </a:ln>
                <a:effectLst/>
              </a:rPr>
              <a:t>כבישים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רחובות</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נוף</a:t>
            </a:r>
            <a:r>
              <a:rPr kumimoji="0" lang="he-IL" altLang="en-IL" sz="1500" b="0" i="0" u="none" strike="noStrike" cap="none" normalizeH="0" baseline="0" dirty="0">
                <a:ln>
                  <a:noFill/>
                </a:ln>
                <a:effectLst/>
              </a:rPr>
              <a:t>)</a:t>
            </a:r>
            <a:r>
              <a:rPr kumimoji="0" lang="en-US" altLang="en-IL" sz="1500" b="0" i="0" u="none" strike="noStrike" cap="none" normalizeH="0" baseline="0" dirty="0">
                <a:ln>
                  <a:noFill/>
                </a:ln>
                <a:effectLst/>
              </a:rPr>
              <a:t>.</a:t>
            </a:r>
          </a:p>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500" b="0" i="0" u="none" strike="noStrike" cap="none" normalizeH="0" baseline="0" dirty="0" err="1">
                <a:ln>
                  <a:noFill/>
                </a:ln>
                <a:effectLst/>
              </a:rPr>
              <a:t>שומרת</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על</a:t>
            </a:r>
            <a:r>
              <a:rPr kumimoji="0" lang="en-US" altLang="en-IL" sz="1500" b="0" i="0" u="none" strike="noStrike" cap="none" normalizeH="0" baseline="0" dirty="0">
                <a:ln>
                  <a:noFill/>
                </a:ln>
                <a:effectLst/>
              </a:rPr>
              <a:t> </a:t>
            </a:r>
            <a:r>
              <a:rPr kumimoji="0" lang="en-US" altLang="en-IL" sz="1500" b="1" i="0" u="none" strike="noStrike" cap="none" normalizeH="0" baseline="0" dirty="0" err="1">
                <a:ln>
                  <a:noFill/>
                </a:ln>
                <a:effectLst/>
              </a:rPr>
              <a:t>פרטים</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גם</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באזורים</a:t>
            </a:r>
            <a:r>
              <a:rPr kumimoji="0" lang="en-US" altLang="en-IL" sz="1500" b="1" i="0" u="none" strike="noStrike" cap="none" normalizeH="0" baseline="0" dirty="0">
                <a:ln>
                  <a:noFill/>
                </a:ln>
                <a:effectLst/>
              </a:rPr>
              <a:t> </a:t>
            </a:r>
            <a:r>
              <a:rPr kumimoji="0" lang="en-US" altLang="en-IL" sz="1500" b="1" i="0" u="none" strike="noStrike" cap="none" normalizeH="0" baseline="0" dirty="0" err="1">
                <a:ln>
                  <a:noFill/>
                </a:ln>
                <a:effectLst/>
              </a:rPr>
              <a:t>רחוקים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בהשוואה</a:t>
            </a:r>
            <a:r>
              <a:rPr kumimoji="0" lang="en-US" altLang="en-IL" sz="1500" b="0" i="0" u="none" strike="noStrike" cap="none" normalizeH="0" baseline="0" dirty="0">
                <a:ln>
                  <a:noFill/>
                </a:ln>
                <a:effectLst/>
              </a:rPr>
              <a:t> ל</a:t>
            </a:r>
            <a:r>
              <a:rPr kumimoji="0" lang="he-IL" altLang="en-IL" sz="1500" b="0" i="0" u="none" strike="noStrike" cap="none" normalizeH="0" baseline="0" dirty="0">
                <a:ln>
                  <a:noFill/>
                </a:ln>
                <a:effectLst/>
              </a:rPr>
              <a:t>-</a:t>
            </a:r>
            <a:r>
              <a:rPr kumimoji="0" lang="en-US" altLang="en-IL" sz="1500" b="0" i="0" u="none" strike="noStrike" cap="none" normalizeH="0" baseline="0" dirty="0" err="1">
                <a:ln>
                  <a:noFill/>
                </a:ln>
                <a:effectLst/>
              </a:rPr>
              <a:t>ZoeD_N</a:t>
            </a:r>
            <a:r>
              <a:rPr kumimoji="0" lang="he-IL" altLang="en-IL" sz="1500" b="0" i="0" u="none" strike="noStrike" cap="none" normalizeH="0" baseline="0" dirty="0">
                <a:ln>
                  <a:noFill/>
                </a:ln>
                <a:effectLst/>
              </a:rPr>
              <a:t>.</a:t>
            </a:r>
            <a:endParaRPr kumimoji="0" lang="en-US" altLang="en-IL" sz="1500" b="0" i="0" u="none" strike="noStrike" cap="none" normalizeH="0" baseline="0" dirty="0">
              <a:ln>
                <a:noFill/>
              </a:ln>
              <a:effectLst/>
            </a:endParaRPr>
          </a:p>
          <a:p>
            <a:pPr marL="285750" marR="0" lvl="0" indent="-228600" algn="r" rtl="1" fontAlgn="base">
              <a:lnSpc>
                <a:spcPct val="90000"/>
              </a:lnSpc>
              <a:spcBef>
                <a:spcPct val="0"/>
              </a:spcBef>
              <a:spcAft>
                <a:spcPts val="600"/>
              </a:spcAft>
              <a:buClrTx/>
              <a:buSzTx/>
              <a:buFont typeface="Arial" panose="020B0604020202020204" pitchFamily="34" charset="0"/>
              <a:buChar char="•"/>
              <a:tabLst/>
            </a:pPr>
            <a:r>
              <a:rPr kumimoji="0" lang="en-US" altLang="en-IL" sz="1500" b="0" i="0" u="none" strike="noStrike" cap="none" normalizeH="0" baseline="0" dirty="0" err="1">
                <a:ln>
                  <a:noFill/>
                </a:ln>
                <a:effectLst/>
              </a:rPr>
              <a:t>יציבה</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יותר</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בסצנות</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עם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תאורה</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חזקה</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ושמיים</a:t>
            </a:r>
            <a:r>
              <a:rPr kumimoji="0" lang="en-US" altLang="en-IL" sz="1500" b="0" i="0" u="none" strike="noStrike" cap="none" normalizeH="0" baseline="0" dirty="0">
                <a:ln>
                  <a:noFill/>
                </a:ln>
                <a:effectLst/>
              </a:rPr>
              <a:t> </a:t>
            </a:r>
            <a:r>
              <a:rPr kumimoji="0" lang="en-US" altLang="en-IL" sz="1500" b="0" i="0" u="none" strike="noStrike" cap="none" normalizeH="0" baseline="0" dirty="0" err="1">
                <a:ln>
                  <a:noFill/>
                </a:ln>
                <a:effectLst/>
              </a:rPr>
              <a:t>פתוחים</a:t>
            </a:r>
            <a:r>
              <a:rPr kumimoji="0" lang="en-US" altLang="en-IL" sz="1500" b="0" i="0" u="none" strike="noStrike" cap="none" normalizeH="0" baseline="0" dirty="0">
                <a:ln>
                  <a:noFill/>
                </a:ln>
                <a:effectLst/>
              </a:rPr>
              <a:t>.</a:t>
            </a:r>
          </a:p>
        </p:txBody>
      </p:sp>
      <p:sp>
        <p:nvSpPr>
          <p:cNvPr id="5" name="Rectangle 3">
            <a:extLst>
              <a:ext uri="{FF2B5EF4-FFF2-40B4-BE49-F238E27FC236}">
                <a16:creationId xmlns:a16="http://schemas.microsoft.com/office/drawing/2014/main" id="{CC322FA9-7BBB-108B-817A-1C5114F3C84C}"/>
              </a:ext>
            </a:extLst>
          </p:cNvPr>
          <p:cNvSpPr>
            <a:spLocks noChangeArrowheads="1"/>
          </p:cNvSpPr>
          <p:nvPr/>
        </p:nvSpPr>
        <p:spPr bwMode="auto">
          <a:xfrm>
            <a:off x="4666488" y="429178"/>
            <a:ext cx="6894576" cy="191164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Autofit/>
          </a:bodyPr>
          <a:lstStyle/>
          <a:p>
            <a:pPr marL="57150" lvl="0" algn="r" rtl="1" fontAlgn="base">
              <a:lnSpc>
                <a:spcPct val="90000"/>
              </a:lnSpc>
              <a:spcBef>
                <a:spcPct val="0"/>
              </a:spcBef>
              <a:spcAft>
                <a:spcPts val="600"/>
              </a:spcAft>
            </a:pPr>
            <a:endParaRPr kumimoji="0" lang="en-US" altLang="en-IL" sz="1400" b="0" i="0" u="none" strike="noStrike" cap="none" normalizeH="0" baseline="0" dirty="0">
              <a:ln>
                <a:noFill/>
              </a:ln>
              <a:effectLst/>
            </a:endParaRPr>
          </a:p>
        </p:txBody>
      </p:sp>
      <p:pic>
        <p:nvPicPr>
          <p:cNvPr id="8" name="Picture 7">
            <a:extLst>
              <a:ext uri="{FF2B5EF4-FFF2-40B4-BE49-F238E27FC236}">
                <a16:creationId xmlns:a16="http://schemas.microsoft.com/office/drawing/2014/main" id="{D20C50D8-F3C4-FEBA-9467-12CFE4886500}"/>
              </a:ext>
            </a:extLst>
          </p:cNvPr>
          <p:cNvPicPr>
            <a:picLocks noChangeAspect="1"/>
          </p:cNvPicPr>
          <p:nvPr/>
        </p:nvPicPr>
        <p:blipFill>
          <a:blip r:embed="rId2"/>
          <a:stretch>
            <a:fillRect/>
          </a:stretch>
        </p:blipFill>
        <p:spPr>
          <a:xfrm>
            <a:off x="472194" y="2414563"/>
            <a:ext cx="11247612" cy="4072411"/>
          </a:xfrm>
          <a:prstGeom prst="rect">
            <a:avLst/>
          </a:prstGeom>
        </p:spPr>
      </p:pic>
    </p:spTree>
    <p:extLst>
      <p:ext uri="{BB962C8B-B14F-4D97-AF65-F5344CB8AC3E}">
        <p14:creationId xmlns:p14="http://schemas.microsoft.com/office/powerpoint/2010/main" val="2273171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2B535F-93BA-D930-2545-84F2239D2B59}"/>
              </a:ext>
            </a:extLst>
          </p:cNvPr>
          <p:cNvPicPr>
            <a:picLocks noChangeAspect="1"/>
          </p:cNvPicPr>
          <p:nvPr/>
        </p:nvPicPr>
        <p:blipFill>
          <a:blip r:embed="rId2"/>
          <a:stretch>
            <a:fillRect/>
          </a:stretch>
        </p:blipFill>
        <p:spPr>
          <a:xfrm>
            <a:off x="0" y="197024"/>
            <a:ext cx="12192000" cy="1724804"/>
          </a:xfrm>
          <a:prstGeom prst="rect">
            <a:avLst/>
          </a:prstGeom>
        </p:spPr>
      </p:pic>
      <p:pic>
        <p:nvPicPr>
          <p:cNvPr id="5" name="Picture 4">
            <a:extLst>
              <a:ext uri="{FF2B5EF4-FFF2-40B4-BE49-F238E27FC236}">
                <a16:creationId xmlns:a16="http://schemas.microsoft.com/office/drawing/2014/main" id="{E5C74832-CAB2-E168-6255-8181510CBFDB}"/>
              </a:ext>
            </a:extLst>
          </p:cNvPr>
          <p:cNvPicPr>
            <a:picLocks noChangeAspect="1"/>
          </p:cNvPicPr>
          <p:nvPr/>
        </p:nvPicPr>
        <p:blipFill>
          <a:blip r:embed="rId3"/>
          <a:stretch>
            <a:fillRect/>
          </a:stretch>
        </p:blipFill>
        <p:spPr>
          <a:xfrm>
            <a:off x="0" y="2168061"/>
            <a:ext cx="12192000" cy="1762092"/>
          </a:xfrm>
          <a:prstGeom prst="rect">
            <a:avLst/>
          </a:prstGeom>
        </p:spPr>
      </p:pic>
      <p:pic>
        <p:nvPicPr>
          <p:cNvPr id="7" name="Picture 6">
            <a:extLst>
              <a:ext uri="{FF2B5EF4-FFF2-40B4-BE49-F238E27FC236}">
                <a16:creationId xmlns:a16="http://schemas.microsoft.com/office/drawing/2014/main" id="{53C9FDB4-CA99-018F-BE2A-3C95851B0DE6}"/>
              </a:ext>
            </a:extLst>
          </p:cNvPr>
          <p:cNvPicPr>
            <a:picLocks noChangeAspect="1"/>
          </p:cNvPicPr>
          <p:nvPr/>
        </p:nvPicPr>
        <p:blipFill>
          <a:blip r:embed="rId4"/>
          <a:stretch>
            <a:fillRect/>
          </a:stretch>
        </p:blipFill>
        <p:spPr>
          <a:xfrm>
            <a:off x="0" y="4092433"/>
            <a:ext cx="12192000" cy="2568543"/>
          </a:xfrm>
          <a:prstGeom prst="rect">
            <a:avLst/>
          </a:prstGeom>
        </p:spPr>
      </p:pic>
    </p:spTree>
    <p:extLst>
      <p:ext uri="{BB962C8B-B14F-4D97-AF65-F5344CB8AC3E}">
        <p14:creationId xmlns:p14="http://schemas.microsoft.com/office/powerpoint/2010/main" val="224813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C88D90-8A8A-CDF2-1FB5-1505418D9CD6}"/>
              </a:ext>
            </a:extLst>
          </p:cNvPr>
          <p:cNvPicPr>
            <a:picLocks noChangeAspect="1"/>
          </p:cNvPicPr>
          <p:nvPr/>
        </p:nvPicPr>
        <p:blipFill>
          <a:blip r:embed="rId2"/>
          <a:stretch>
            <a:fillRect/>
          </a:stretch>
        </p:blipFill>
        <p:spPr>
          <a:xfrm>
            <a:off x="0" y="59803"/>
            <a:ext cx="12192000" cy="6738393"/>
          </a:xfrm>
          <a:prstGeom prst="rect">
            <a:avLst/>
          </a:prstGeom>
        </p:spPr>
      </p:pic>
    </p:spTree>
    <p:extLst>
      <p:ext uri="{BB962C8B-B14F-4D97-AF65-F5344CB8AC3E}">
        <p14:creationId xmlns:p14="http://schemas.microsoft.com/office/powerpoint/2010/main" val="153497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FC8F83-B9AF-3970-3E16-54C390E63A2A}"/>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6000" kern="1200" dirty="0" err="1">
                <a:solidFill>
                  <a:schemeClr val="tx1"/>
                </a:solidFill>
                <a:latin typeface="+mj-lt"/>
                <a:ea typeface="+mj-ea"/>
                <a:cs typeface="+mj-cs"/>
              </a:rPr>
              <a:t>שבוע</a:t>
            </a:r>
            <a:r>
              <a:rPr lang="en-US" sz="6000" kern="1200" dirty="0">
                <a:solidFill>
                  <a:schemeClr val="tx1"/>
                </a:solidFill>
                <a:latin typeface="+mj-lt"/>
                <a:ea typeface="+mj-ea"/>
                <a:cs typeface="+mj-cs"/>
              </a:rPr>
              <a:t> </a:t>
            </a:r>
            <a:r>
              <a:rPr lang="he-IL" sz="6000" kern="1200" dirty="0">
                <a:solidFill>
                  <a:schemeClr val="tx1"/>
                </a:solidFill>
                <a:latin typeface="+mj-lt"/>
                <a:ea typeface="+mj-ea"/>
                <a:cs typeface="+mj-cs"/>
              </a:rPr>
              <a:t>1</a:t>
            </a:r>
            <a:endParaRPr lang="en-US" sz="60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80A0E636-D5B6-D153-B589-46746AD7ECAA}"/>
              </a:ext>
            </a:extLst>
          </p:cNvPr>
          <p:cNvSpPr txBox="1"/>
          <p:nvPr/>
        </p:nvSpPr>
        <p:spPr>
          <a:xfrm>
            <a:off x="970908" y="3700594"/>
            <a:ext cx="5425781" cy="1655762"/>
          </a:xfrm>
          <a:prstGeom prst="rect">
            <a:avLst/>
          </a:prstGeom>
        </p:spPr>
        <p:txBody>
          <a:bodyPr vert="horz" lIns="91440" tIns="45720" rIns="91440" bIns="45720" rtlCol="0">
            <a:normAutofit/>
          </a:bodyPr>
          <a:lstStyle/>
          <a:p>
            <a:pPr>
              <a:lnSpc>
                <a:spcPct val="90000"/>
              </a:lnSpc>
              <a:spcBef>
                <a:spcPts val="1000"/>
              </a:spcBef>
            </a:pPr>
            <a:r>
              <a:rPr lang="en-US" sz="2400" kern="1200" dirty="0">
                <a:solidFill>
                  <a:schemeClr val="tx1"/>
                </a:solidFill>
                <a:latin typeface="+mn-lt"/>
                <a:ea typeface="+mn-ea"/>
                <a:cs typeface="+mn-cs"/>
              </a:rPr>
              <a:t>27/11/2025</a:t>
            </a:r>
          </a:p>
        </p:txBody>
      </p:sp>
      <p:sp>
        <p:nvSpPr>
          <p:cNvPr id="28" name="Freeform: Shape 27">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Oval 28">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Block Arc 29">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Freeform: Shape 30">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32" name="Straight Connector 31">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3" name="Freeform: Shape 32">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4" name="Arc 33">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5412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F08113-B7B8-1D4C-904A-4F8B8A28B034}"/>
            </a:ext>
          </a:extLst>
        </p:cNvPr>
        <p:cNvGrpSpPr/>
        <p:nvPr/>
      </p:nvGrpSpPr>
      <p:grpSpPr>
        <a:xfrm>
          <a:off x="0" y="0"/>
          <a:ext cx="0" cy="0"/>
          <a:chOff x="0" y="0"/>
          <a:chExt cx="0" cy="0"/>
        </a:xfrm>
      </p:grpSpPr>
      <p:pic>
        <p:nvPicPr>
          <p:cNvPr id="6" name="Picture 5" descr="A colorful circles and triangles&#10;&#10;AI-generated content may be incorrect.">
            <a:extLst>
              <a:ext uri="{FF2B5EF4-FFF2-40B4-BE49-F238E27FC236}">
                <a16:creationId xmlns:a16="http://schemas.microsoft.com/office/drawing/2014/main" id="{34645624-45AB-824F-DFDB-55BFAF7F6E05}"/>
              </a:ext>
            </a:extLst>
          </p:cNvPr>
          <p:cNvPicPr>
            <a:picLocks noChangeAspect="1"/>
          </p:cNvPicPr>
          <p:nvPr/>
        </p:nvPicPr>
        <p:blipFill>
          <a:blip r:embed="rId2"/>
          <a:stretch>
            <a:fillRect/>
          </a:stretch>
        </p:blipFill>
        <p:spPr>
          <a:xfrm>
            <a:off x="425914" y="185285"/>
            <a:ext cx="11545911" cy="6487430"/>
          </a:xfrm>
          <a:prstGeom prst="rect">
            <a:avLst/>
          </a:prstGeom>
        </p:spPr>
      </p:pic>
      <p:sp>
        <p:nvSpPr>
          <p:cNvPr id="2" name="Title 1">
            <a:extLst>
              <a:ext uri="{FF2B5EF4-FFF2-40B4-BE49-F238E27FC236}">
                <a16:creationId xmlns:a16="http://schemas.microsoft.com/office/drawing/2014/main" id="{D783A79E-F7CB-6E3D-C190-23174CD81BF4}"/>
              </a:ext>
            </a:extLst>
          </p:cNvPr>
          <p:cNvSpPr>
            <a:spLocks noGrp="1"/>
          </p:cNvSpPr>
          <p:nvPr>
            <p:ph type="ctrTitle"/>
          </p:nvPr>
        </p:nvSpPr>
        <p:spPr>
          <a:xfrm>
            <a:off x="0" y="0"/>
            <a:ext cx="5425781" cy="2387600"/>
          </a:xfrm>
        </p:spPr>
        <p:txBody>
          <a:bodyPr>
            <a:normAutofit/>
          </a:bodyPr>
          <a:lstStyle/>
          <a:p>
            <a:pPr algn="r" rtl="1"/>
            <a:r>
              <a:rPr lang="he-IL" dirty="0"/>
              <a:t>שבוע 3</a:t>
            </a:r>
            <a:endParaRPr lang="en-IL" dirty="0"/>
          </a:p>
        </p:txBody>
      </p:sp>
      <p:sp>
        <p:nvSpPr>
          <p:cNvPr id="3" name="Subtitle 2">
            <a:extLst>
              <a:ext uri="{FF2B5EF4-FFF2-40B4-BE49-F238E27FC236}">
                <a16:creationId xmlns:a16="http://schemas.microsoft.com/office/drawing/2014/main" id="{BC380D56-1168-7B08-7713-DC398725FFB5}"/>
              </a:ext>
            </a:extLst>
          </p:cNvPr>
          <p:cNvSpPr>
            <a:spLocks noGrp="1"/>
          </p:cNvSpPr>
          <p:nvPr>
            <p:ph type="subTitle" idx="1"/>
          </p:nvPr>
        </p:nvSpPr>
        <p:spPr>
          <a:xfrm>
            <a:off x="-1" y="2387600"/>
            <a:ext cx="5425781" cy="1655762"/>
          </a:xfrm>
        </p:spPr>
        <p:txBody>
          <a:bodyPr>
            <a:normAutofit/>
          </a:bodyPr>
          <a:lstStyle/>
          <a:p>
            <a:pPr algn="r" rtl="1"/>
            <a:r>
              <a:rPr lang="he-IL" dirty="0"/>
              <a:t>3/12/2025</a:t>
            </a:r>
            <a:endParaRPr lang="en-IL" dirty="0"/>
          </a:p>
        </p:txBody>
      </p:sp>
      <p:sp>
        <p:nvSpPr>
          <p:cNvPr id="4" name="Subtitle 2">
            <a:extLst>
              <a:ext uri="{FF2B5EF4-FFF2-40B4-BE49-F238E27FC236}">
                <a16:creationId xmlns:a16="http://schemas.microsoft.com/office/drawing/2014/main" id="{53FEBFEE-62A9-2C21-3356-1BB25F04D20B}"/>
              </a:ext>
            </a:extLst>
          </p:cNvPr>
          <p:cNvSpPr txBox="1">
            <a:spLocks/>
          </p:cNvSpPr>
          <p:nvPr/>
        </p:nvSpPr>
        <p:spPr>
          <a:xfrm>
            <a:off x="71607" y="3478494"/>
            <a:ext cx="6132548" cy="238760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rtl="1">
              <a:lnSpc>
                <a:spcPct val="120000"/>
              </a:lnSpc>
            </a:pPr>
            <a:r>
              <a:rPr lang="he-IL" sz="1600" dirty="0"/>
              <a:t>דרישות:</a:t>
            </a:r>
          </a:p>
          <a:p>
            <a:pPr marL="342900" indent="-342900" algn="r" rtl="1">
              <a:lnSpc>
                <a:spcPct val="120000"/>
              </a:lnSpc>
              <a:buFont typeface="Arial" panose="020B0604020202020204" pitchFamily="34" charset="0"/>
              <a:buChar char="•"/>
            </a:pPr>
            <a:r>
              <a:rPr lang="he-IL" sz="1600" dirty="0"/>
              <a:t>להריץ את המודל על טרנספורמציות שונות של תמונות</a:t>
            </a:r>
            <a:r>
              <a:rPr lang="en-IL" sz="1600" dirty="0"/>
              <a:t> (masks) </a:t>
            </a:r>
            <a:r>
              <a:rPr lang="he-IL" sz="1600" dirty="0"/>
              <a:t> ולראות את ההשפעות</a:t>
            </a:r>
            <a:r>
              <a:rPr lang="en-IL" sz="1600" dirty="0"/>
              <a:t>.</a:t>
            </a:r>
            <a:r>
              <a:rPr lang="he-IL" sz="1600" dirty="0"/>
              <a:t> </a:t>
            </a:r>
            <a:endParaRPr lang="en-IL" sz="1600" dirty="0"/>
          </a:p>
          <a:p>
            <a:pPr marL="342900" indent="-342900" algn="r" rtl="1">
              <a:lnSpc>
                <a:spcPct val="120000"/>
              </a:lnSpc>
              <a:buFont typeface="Arial" panose="020B0604020202020204" pitchFamily="34" charset="0"/>
              <a:buChar char="•"/>
            </a:pPr>
            <a:r>
              <a:rPr lang="he-IL" sz="1600" dirty="0"/>
              <a:t>להריץ את המודל על תמונות שונות של רחפנים: תחילה על רקע של שמיים, ולאחר מכן עם אובייקטים אחרים בתמונה</a:t>
            </a:r>
            <a:r>
              <a:rPr lang="en-IL" sz="1600" dirty="0"/>
              <a:t>.</a:t>
            </a:r>
            <a:r>
              <a:rPr lang="he-IL" sz="1600" dirty="0"/>
              <a:t> </a:t>
            </a:r>
            <a:endParaRPr lang="en-IL" sz="1600" dirty="0"/>
          </a:p>
          <a:p>
            <a:pPr marL="342900" indent="-342900" algn="r" rtl="1">
              <a:lnSpc>
                <a:spcPct val="120000"/>
              </a:lnSpc>
              <a:buFont typeface="Arial" panose="020B0604020202020204" pitchFamily="34" charset="0"/>
              <a:buChar char="•"/>
            </a:pPr>
            <a:r>
              <a:rPr lang="he-IL" sz="1600" dirty="0"/>
              <a:t>להכין ארכיטקטורה של אימון המודל</a:t>
            </a:r>
            <a:r>
              <a:rPr lang="en-IL" sz="1600" dirty="0"/>
              <a:t>.</a:t>
            </a:r>
          </a:p>
        </p:txBody>
      </p:sp>
    </p:spTree>
    <p:extLst>
      <p:ext uri="{BB962C8B-B14F-4D97-AF65-F5344CB8AC3E}">
        <p14:creationId xmlns:p14="http://schemas.microsoft.com/office/powerpoint/2010/main" val="5178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0" nodeType="withEffect">
                                  <p:stCondLst>
                                    <p:cond delay="1000"/>
                                  </p:stCondLst>
                                  <p:iterate>
                                    <p:tmPct val="10000"/>
                                  </p:iterate>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7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5824BF-0467-0553-D753-B6F558979C5F}"/>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a:solidFill>
                  <a:schemeClr val="tx1">
                    <a:lumMod val="85000"/>
                    <a:lumOff val="15000"/>
                  </a:schemeClr>
                </a:solidFill>
              </a:rPr>
              <a:t>תמונות סביבתיות שונות</a:t>
            </a:r>
          </a:p>
        </p:txBody>
      </p:sp>
      <p:pic>
        <p:nvPicPr>
          <p:cNvPr id="5" name="Content Placeholder 4" descr="A collage of images of a park and buildings&#10;&#10;AI-generated content may be incorrect.">
            <a:extLst>
              <a:ext uri="{FF2B5EF4-FFF2-40B4-BE49-F238E27FC236}">
                <a16:creationId xmlns:a16="http://schemas.microsoft.com/office/drawing/2014/main" id="{712D7DBF-7E75-A695-D18A-DE9E39E33808}"/>
              </a:ext>
            </a:extLst>
          </p:cNvPr>
          <p:cNvPicPr>
            <a:picLocks noGrp="1" noChangeAspect="1"/>
          </p:cNvPicPr>
          <p:nvPr>
            <p:ph idx="1"/>
          </p:nvPr>
        </p:nvPicPr>
        <p:blipFill>
          <a:blip r:embed="rId2"/>
          <a:srcRect l="2897" r="793"/>
          <a:stretch>
            <a:fillRect/>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Tree>
    <p:extLst>
      <p:ext uri="{BB962C8B-B14F-4D97-AF65-F5344CB8AC3E}">
        <p14:creationId xmlns:p14="http://schemas.microsoft.com/office/powerpoint/2010/main" val="2263340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32881-20F8-8766-0F44-2AAAC7B9D829}"/>
              </a:ext>
            </a:extLst>
          </p:cNvPr>
          <p:cNvSpPr>
            <a:spLocks noGrp="1"/>
          </p:cNvSpPr>
          <p:nvPr>
            <p:ph type="title"/>
          </p:nvPr>
        </p:nvSpPr>
        <p:spPr/>
        <p:txBody>
          <a:bodyPr/>
          <a:lstStyle/>
          <a:p>
            <a:pPr algn="r" rtl="1"/>
            <a:r>
              <a:rPr lang="en-IL" dirty="0"/>
              <a:t>Mask</a:t>
            </a:r>
            <a:r>
              <a:rPr lang="he-IL" dirty="0"/>
              <a:t> על התמונות</a:t>
            </a:r>
            <a:endParaRPr lang="en-IL" dirty="0"/>
          </a:p>
        </p:txBody>
      </p:sp>
      <p:graphicFrame>
        <p:nvGraphicFramePr>
          <p:cNvPr id="6" name="Content Placeholder 2">
            <a:extLst>
              <a:ext uri="{FF2B5EF4-FFF2-40B4-BE49-F238E27FC236}">
                <a16:creationId xmlns:a16="http://schemas.microsoft.com/office/drawing/2014/main" id="{F6FF0CD2-3513-E70E-122A-65C37DAC4ABA}"/>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6E153FE1-B47E-3713-F7D0-892FCACAD24D}"/>
              </a:ext>
            </a:extLst>
          </p:cNvPr>
          <p:cNvSpPr txBox="1"/>
          <p:nvPr/>
        </p:nvSpPr>
        <p:spPr>
          <a:xfrm>
            <a:off x="6430297" y="1825625"/>
            <a:ext cx="4813808" cy="646331"/>
          </a:xfrm>
          <a:prstGeom prst="rect">
            <a:avLst/>
          </a:prstGeom>
          <a:noFill/>
        </p:spPr>
        <p:txBody>
          <a:bodyPr wrap="square" rtlCol="0">
            <a:spAutoFit/>
          </a:bodyPr>
          <a:lstStyle/>
          <a:p>
            <a:pPr algn="r" rtl="1"/>
            <a:r>
              <a:rPr lang="he-IL" dirty="0"/>
              <a:t>עבור כל תמונה, ביצענו שלושה סוגים של </a:t>
            </a:r>
            <a:r>
              <a:rPr lang="en-IL" dirty="0"/>
              <a:t>masks</a:t>
            </a:r>
            <a:r>
              <a:rPr lang="he-IL" dirty="0"/>
              <a:t>:</a:t>
            </a:r>
          </a:p>
          <a:p>
            <a:pPr algn="r" rtl="1"/>
            <a:endParaRPr lang="en-IL" dirty="0"/>
          </a:p>
        </p:txBody>
      </p:sp>
    </p:spTree>
    <p:extLst>
      <p:ext uri="{BB962C8B-B14F-4D97-AF65-F5344CB8AC3E}">
        <p14:creationId xmlns:p14="http://schemas.microsoft.com/office/powerpoint/2010/main" val="1272950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B659EE-6BDC-6238-5F5B-E143FDFBB862}"/>
              </a:ext>
            </a:extLst>
          </p:cNvPr>
          <p:cNvSpPr>
            <a:spLocks noGrp="1"/>
          </p:cNvSpPr>
          <p:nvPr>
            <p:ph type="ctrTitle"/>
          </p:nvPr>
        </p:nvSpPr>
        <p:spPr>
          <a:xfrm>
            <a:off x="638882" y="3577456"/>
            <a:ext cx="10909640" cy="1687814"/>
          </a:xfrm>
        </p:spPr>
        <p:txBody>
          <a:bodyPr anchor="b">
            <a:normAutofit/>
          </a:bodyPr>
          <a:lstStyle/>
          <a:p>
            <a:r>
              <a:rPr lang="en-IL" sz="6600" dirty="0"/>
              <a:t>slice</a:t>
            </a:r>
          </a:p>
        </p:txBody>
      </p:sp>
      <p:sp>
        <p:nvSpPr>
          <p:cNvPr id="3" name="Subtitle 2">
            <a:extLst>
              <a:ext uri="{FF2B5EF4-FFF2-40B4-BE49-F238E27FC236}">
                <a16:creationId xmlns:a16="http://schemas.microsoft.com/office/drawing/2014/main" id="{6582AB8B-B278-B13C-0D69-5CADC169A298}"/>
              </a:ext>
            </a:extLst>
          </p:cNvPr>
          <p:cNvSpPr>
            <a:spLocks noGrp="1"/>
          </p:cNvSpPr>
          <p:nvPr>
            <p:ph type="subTitle" idx="1"/>
          </p:nvPr>
        </p:nvSpPr>
        <p:spPr>
          <a:xfrm>
            <a:off x="638881" y="5660607"/>
            <a:ext cx="10909643" cy="552659"/>
          </a:xfrm>
        </p:spPr>
        <p:txBody>
          <a:bodyPr anchor="t">
            <a:normAutofit/>
          </a:bodyPr>
          <a:lstStyle/>
          <a:p>
            <a:r>
              <a:rPr lang="he-IL" dirty="0"/>
              <a:t>עבור כל תמונה חצינו אותה לחצאים ולרביעיות</a:t>
            </a:r>
            <a:endParaRPr lang="en-IL" dirty="0"/>
          </a:p>
        </p:txBody>
      </p:sp>
      <p:pic>
        <p:nvPicPr>
          <p:cNvPr id="5" name="Picture 4" descr="A group of people in a crowd&#10;&#10;AI-generated content may be incorrect.">
            <a:extLst>
              <a:ext uri="{FF2B5EF4-FFF2-40B4-BE49-F238E27FC236}">
                <a16:creationId xmlns:a16="http://schemas.microsoft.com/office/drawing/2014/main" id="{18F2732F-7F96-5357-C46A-E2B706BFFDDD}"/>
              </a:ext>
            </a:extLst>
          </p:cNvPr>
          <p:cNvPicPr>
            <a:picLocks noChangeAspect="1"/>
          </p:cNvPicPr>
          <p:nvPr/>
        </p:nvPicPr>
        <p:blipFill>
          <a:blip r:embed="rId2"/>
          <a:stretch>
            <a:fillRect/>
          </a:stretch>
        </p:blipFill>
        <p:spPr>
          <a:xfrm>
            <a:off x="2873908" y="875992"/>
            <a:ext cx="6439588" cy="2173360"/>
          </a:xfrm>
          <a:prstGeom prst="rect">
            <a:avLst/>
          </a:prstGeom>
        </p:spPr>
      </p:pic>
      <p:sp>
        <p:nvSpPr>
          <p:cNvPr id="12"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18288"/>
          </a:xfrm>
          <a:custGeom>
            <a:avLst/>
            <a:gdLst>
              <a:gd name="csX0" fmla="*/ 0 w 4572000"/>
              <a:gd name="csY0" fmla="*/ 0 h 18288"/>
              <a:gd name="csX1" fmla="*/ 515983 w 4572000"/>
              <a:gd name="csY1" fmla="*/ 0 h 18288"/>
              <a:gd name="csX2" fmla="*/ 1031966 w 4572000"/>
              <a:gd name="csY2" fmla="*/ 0 h 18288"/>
              <a:gd name="csX3" fmla="*/ 1639389 w 4572000"/>
              <a:gd name="csY3" fmla="*/ 0 h 18288"/>
              <a:gd name="csX4" fmla="*/ 2383971 w 4572000"/>
              <a:gd name="csY4" fmla="*/ 0 h 18288"/>
              <a:gd name="csX5" fmla="*/ 2945674 w 4572000"/>
              <a:gd name="csY5" fmla="*/ 0 h 18288"/>
              <a:gd name="csX6" fmla="*/ 3507377 w 4572000"/>
              <a:gd name="csY6" fmla="*/ 0 h 18288"/>
              <a:gd name="csX7" fmla="*/ 4572000 w 4572000"/>
              <a:gd name="csY7" fmla="*/ 0 h 18288"/>
              <a:gd name="csX8" fmla="*/ 4572000 w 4572000"/>
              <a:gd name="csY8" fmla="*/ 18288 h 18288"/>
              <a:gd name="csX9" fmla="*/ 3873137 w 4572000"/>
              <a:gd name="csY9" fmla="*/ 18288 h 18288"/>
              <a:gd name="csX10" fmla="*/ 3311434 w 4572000"/>
              <a:gd name="csY10" fmla="*/ 18288 h 18288"/>
              <a:gd name="csX11" fmla="*/ 2749731 w 4572000"/>
              <a:gd name="csY11" fmla="*/ 18288 h 18288"/>
              <a:gd name="csX12" fmla="*/ 2050869 w 4572000"/>
              <a:gd name="csY12" fmla="*/ 18288 h 18288"/>
              <a:gd name="csX13" fmla="*/ 1306286 w 4572000"/>
              <a:gd name="csY13" fmla="*/ 18288 h 18288"/>
              <a:gd name="csX14" fmla="*/ 790303 w 4572000"/>
              <a:gd name="csY14" fmla="*/ 18288 h 18288"/>
              <a:gd name="csX15" fmla="*/ 0 w 4572000"/>
              <a:gd name="csY15" fmla="*/ 18288 h 18288"/>
              <a:gd name="csX16" fmla="*/ 0 w 4572000"/>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0249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143F0C-5726-15AD-C395-A93E415BF662}"/>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A62EA5-4EE0-5107-F3A2-BFC382BAA4D1}"/>
              </a:ext>
            </a:extLst>
          </p:cNvPr>
          <p:cNvSpPr>
            <a:spLocks noGrp="1"/>
          </p:cNvSpPr>
          <p:nvPr>
            <p:ph type="ctrTitle"/>
          </p:nvPr>
        </p:nvSpPr>
        <p:spPr>
          <a:xfrm>
            <a:off x="755903" y="3399769"/>
            <a:ext cx="10640754" cy="775845"/>
          </a:xfrm>
        </p:spPr>
        <p:txBody>
          <a:bodyPr anchor="b">
            <a:normAutofit/>
          </a:bodyPr>
          <a:lstStyle/>
          <a:p>
            <a:r>
              <a:rPr lang="en-IL" sz="4000">
                <a:solidFill>
                  <a:schemeClr val="tx2"/>
                </a:solidFill>
              </a:rPr>
              <a:t>random</a:t>
            </a:r>
          </a:p>
        </p:txBody>
      </p:sp>
      <p:sp>
        <p:nvSpPr>
          <p:cNvPr id="3" name="Subtitle 2">
            <a:extLst>
              <a:ext uri="{FF2B5EF4-FFF2-40B4-BE49-F238E27FC236}">
                <a16:creationId xmlns:a16="http://schemas.microsoft.com/office/drawing/2014/main" id="{B331E0D0-612F-57D1-E9D9-68637AD7E84A}"/>
              </a:ext>
            </a:extLst>
          </p:cNvPr>
          <p:cNvSpPr>
            <a:spLocks noGrp="1"/>
          </p:cNvSpPr>
          <p:nvPr>
            <p:ph type="subTitle" idx="1"/>
          </p:nvPr>
        </p:nvSpPr>
        <p:spPr>
          <a:xfrm>
            <a:off x="1514121" y="4171528"/>
            <a:ext cx="9163757" cy="450447"/>
          </a:xfrm>
        </p:spPr>
        <p:txBody>
          <a:bodyPr anchor="ctr">
            <a:normAutofit/>
          </a:bodyPr>
          <a:lstStyle/>
          <a:p>
            <a:pPr rtl="1"/>
            <a:r>
              <a:rPr lang="he-IL" sz="2000">
                <a:solidFill>
                  <a:schemeClr val="tx2"/>
                </a:solidFill>
              </a:rPr>
              <a:t>עבור כל תמונה הוצאנו 15 </a:t>
            </a:r>
            <a:r>
              <a:rPr lang="en-IL" sz="2000">
                <a:solidFill>
                  <a:schemeClr val="tx2"/>
                </a:solidFill>
              </a:rPr>
              <a:t>bounding boxes</a:t>
            </a:r>
            <a:r>
              <a:rPr lang="he-IL" sz="2000">
                <a:solidFill>
                  <a:schemeClr val="tx2"/>
                </a:solidFill>
              </a:rPr>
              <a:t> בגדלים</a:t>
            </a:r>
            <a:r>
              <a:rPr lang="en-IL" sz="2000">
                <a:solidFill>
                  <a:schemeClr val="tx2"/>
                </a:solidFill>
              </a:rPr>
              <a:t> </a:t>
            </a:r>
            <a:r>
              <a:rPr lang="he-IL" sz="2000">
                <a:solidFill>
                  <a:schemeClr val="tx2"/>
                </a:solidFill>
              </a:rPr>
              <a:t>ומיקומים רנדומלים.</a:t>
            </a:r>
            <a:endParaRPr lang="en-IL" sz="2000">
              <a:solidFill>
                <a:schemeClr val="tx2"/>
              </a:solidFill>
            </a:endParaRPr>
          </a:p>
        </p:txBody>
      </p:sp>
      <p:grpSp>
        <p:nvGrpSpPr>
          <p:cNvPr id="15" name="Group 14">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6" name="Freeform: Shape 15">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9" name="Freeform: Shape 18">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descr="A black and white photo of a black and white photo of a black and white photo of a black and white photo of a black and white photo of a black and white photo of a black and&#10;&#10;AI-generated content may be incorrect.">
            <a:extLst>
              <a:ext uri="{FF2B5EF4-FFF2-40B4-BE49-F238E27FC236}">
                <a16:creationId xmlns:a16="http://schemas.microsoft.com/office/drawing/2014/main" id="{8021B673-0377-DF93-7D18-84EF87A4859E}"/>
              </a:ext>
            </a:extLst>
          </p:cNvPr>
          <p:cNvPicPr>
            <a:picLocks noChangeAspect="1"/>
          </p:cNvPicPr>
          <p:nvPr/>
        </p:nvPicPr>
        <p:blipFill>
          <a:blip r:embed="rId2"/>
          <a:stretch>
            <a:fillRect/>
          </a:stretch>
        </p:blipFill>
        <p:spPr>
          <a:xfrm>
            <a:off x="812374" y="320231"/>
            <a:ext cx="10505800" cy="2836567"/>
          </a:xfrm>
          <a:prstGeom prst="rect">
            <a:avLst/>
          </a:prstGeom>
        </p:spPr>
      </p:pic>
      <p:grpSp>
        <p:nvGrpSpPr>
          <p:cNvPr id="21" name="Group 20">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22" name="Freeform: Shape 21">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46075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8EA5AA-4E71-D4B9-9C08-B28F4EEBDB70}"/>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Freeform: Shape 32">
            <a:extLst>
              <a:ext uri="{FF2B5EF4-FFF2-40B4-BE49-F238E27FC236}">
                <a16:creationId xmlns:a16="http://schemas.microsoft.com/office/drawing/2014/main" id="{0FE1D5CF-87B8-4A8A-AD3C-01D06A60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08641"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0332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D16910-8D86-EEC2-4A65-B69A33AA62BB}"/>
              </a:ext>
            </a:extLst>
          </p:cNvPr>
          <p:cNvSpPr>
            <a:spLocks noGrp="1"/>
          </p:cNvSpPr>
          <p:nvPr>
            <p:ph type="ctrTitle"/>
          </p:nvPr>
        </p:nvSpPr>
        <p:spPr>
          <a:xfrm>
            <a:off x="489098" y="1106034"/>
            <a:ext cx="5019074" cy="3204134"/>
          </a:xfrm>
        </p:spPr>
        <p:txBody>
          <a:bodyPr anchor="b">
            <a:normAutofit/>
          </a:bodyPr>
          <a:lstStyle/>
          <a:p>
            <a:pPr algn="l"/>
            <a:r>
              <a:rPr lang="en-IL" sz="5400"/>
              <a:t>manual</a:t>
            </a:r>
          </a:p>
        </p:txBody>
      </p:sp>
      <p:sp>
        <p:nvSpPr>
          <p:cNvPr id="3" name="Subtitle 2">
            <a:extLst>
              <a:ext uri="{FF2B5EF4-FFF2-40B4-BE49-F238E27FC236}">
                <a16:creationId xmlns:a16="http://schemas.microsoft.com/office/drawing/2014/main" id="{4168A7CE-926C-17E0-DD8A-F87CDFCC3703}"/>
              </a:ext>
            </a:extLst>
          </p:cNvPr>
          <p:cNvSpPr>
            <a:spLocks noGrp="1"/>
          </p:cNvSpPr>
          <p:nvPr>
            <p:ph type="subTitle" idx="1"/>
          </p:nvPr>
        </p:nvSpPr>
        <p:spPr>
          <a:xfrm>
            <a:off x="494124" y="4872922"/>
            <a:ext cx="5013698" cy="1208141"/>
          </a:xfrm>
        </p:spPr>
        <p:txBody>
          <a:bodyPr>
            <a:normAutofit/>
          </a:bodyPr>
          <a:lstStyle/>
          <a:p>
            <a:pPr algn="l" rtl="1"/>
            <a:r>
              <a:rPr lang="he-IL" sz="2800"/>
              <a:t>עבור כל תמונה הוצאנו אובייקט מסוים באופן ידני.</a:t>
            </a:r>
            <a:endParaRPr lang="en-IL" sz="2800"/>
          </a:p>
        </p:txBody>
      </p:sp>
      <p:sp>
        <p:nvSpPr>
          <p:cNvPr id="37"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6" name="Picture 25" descr="A screenshot of a computer program&#10;&#10;AI-generated content may be incorrect.">
            <a:extLst>
              <a:ext uri="{FF2B5EF4-FFF2-40B4-BE49-F238E27FC236}">
                <a16:creationId xmlns:a16="http://schemas.microsoft.com/office/drawing/2014/main" id="{9E9DAE21-99B3-F817-A77C-704A215F5690}"/>
              </a:ext>
            </a:extLst>
          </p:cNvPr>
          <p:cNvPicPr>
            <a:picLocks noChangeAspect="1"/>
          </p:cNvPicPr>
          <p:nvPr/>
        </p:nvPicPr>
        <p:blipFill>
          <a:blip r:embed="rId2"/>
          <a:stretch>
            <a:fillRect/>
          </a:stretch>
        </p:blipFill>
        <p:spPr>
          <a:xfrm>
            <a:off x="6988755" y="3428999"/>
            <a:ext cx="4319999" cy="2743200"/>
          </a:xfrm>
          <a:prstGeom prst="rect">
            <a:avLst/>
          </a:prstGeom>
        </p:spPr>
      </p:pic>
      <p:sp>
        <p:nvSpPr>
          <p:cNvPr id="39"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546920"/>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ollage of a road with cars and people&#10;&#10;AI-generated content may be incorrect.">
            <a:extLst>
              <a:ext uri="{FF2B5EF4-FFF2-40B4-BE49-F238E27FC236}">
                <a16:creationId xmlns:a16="http://schemas.microsoft.com/office/drawing/2014/main" id="{0ED3E947-2EC3-61BD-9D43-68F0A54EC967}"/>
              </a:ext>
            </a:extLst>
          </p:cNvPr>
          <p:cNvPicPr>
            <a:picLocks noChangeAspect="1"/>
          </p:cNvPicPr>
          <p:nvPr/>
        </p:nvPicPr>
        <p:blipFill>
          <a:blip r:embed="rId3"/>
          <a:stretch>
            <a:fillRect/>
          </a:stretch>
        </p:blipFill>
        <p:spPr>
          <a:xfrm>
            <a:off x="2820802" y="237571"/>
            <a:ext cx="8332868" cy="2958167"/>
          </a:xfrm>
          <a:prstGeom prst="rect">
            <a:avLst/>
          </a:prstGeom>
        </p:spPr>
      </p:pic>
    </p:spTree>
    <p:extLst>
      <p:ext uri="{BB962C8B-B14F-4D97-AF65-F5344CB8AC3E}">
        <p14:creationId xmlns:p14="http://schemas.microsoft.com/office/powerpoint/2010/main" val="1010291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261224" y="4577975"/>
            <a:ext cx="7539349"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09A0DB7-D4E2-9C97-660E-A2EC9CC1F016}"/>
              </a:ext>
            </a:extLst>
          </p:cNvPr>
          <p:cNvSpPr>
            <a:spLocks noGrp="1"/>
          </p:cNvSpPr>
          <p:nvPr>
            <p:ph type="title"/>
          </p:nvPr>
        </p:nvSpPr>
        <p:spPr>
          <a:xfrm>
            <a:off x="4603468" y="4741948"/>
            <a:ext cx="6829520" cy="862031"/>
          </a:xfrm>
        </p:spPr>
        <p:txBody>
          <a:bodyPr vert="horz" lIns="91440" tIns="45720" rIns="91440" bIns="45720" rtlCol="0" anchor="b">
            <a:normAutofit/>
          </a:bodyPr>
          <a:lstStyle/>
          <a:p>
            <a:r>
              <a:rPr lang="en-US" sz="4000" kern="1200">
                <a:solidFill>
                  <a:srgbClr val="FFFFFF"/>
                </a:solidFill>
                <a:latin typeface="+mj-lt"/>
                <a:ea typeface="+mj-ea"/>
                <a:cs typeface="+mj-cs"/>
              </a:rPr>
              <a:t>הרצת ZoeDepth_K </a:t>
            </a:r>
          </a:p>
        </p:txBody>
      </p:sp>
      <p:pic>
        <p:nvPicPr>
          <p:cNvPr id="12" name="Picture 11" descr="A silhouette of cars in the fog&#10;&#10;AI-generated content may be incorrect.">
            <a:extLst>
              <a:ext uri="{FF2B5EF4-FFF2-40B4-BE49-F238E27FC236}">
                <a16:creationId xmlns:a16="http://schemas.microsoft.com/office/drawing/2014/main" id="{00498371-1D6A-1292-BC84-DAD6FE5A9BED}"/>
              </a:ext>
            </a:extLst>
          </p:cNvPr>
          <p:cNvPicPr>
            <a:picLocks noChangeAspect="1"/>
          </p:cNvPicPr>
          <p:nvPr/>
        </p:nvPicPr>
        <p:blipFill>
          <a:blip r:embed="rId2"/>
          <a:srcRect r="1" b="13209"/>
          <a:stretch>
            <a:fillRect/>
          </a:stretch>
        </p:blipFill>
        <p:spPr>
          <a:xfrm>
            <a:off x="317636" y="321735"/>
            <a:ext cx="3797570" cy="2010548"/>
          </a:xfrm>
          <a:prstGeom prst="rect">
            <a:avLst/>
          </a:prstGeom>
        </p:spPr>
      </p:pic>
      <p:pic>
        <p:nvPicPr>
          <p:cNvPr id="10" name="Picture 9" descr="A bright light in a dark room&#10;&#10;AI-generated content may be incorrect.">
            <a:extLst>
              <a:ext uri="{FF2B5EF4-FFF2-40B4-BE49-F238E27FC236}">
                <a16:creationId xmlns:a16="http://schemas.microsoft.com/office/drawing/2014/main" id="{CD59A292-D45B-064D-1E81-9641F85D5B6A}"/>
              </a:ext>
            </a:extLst>
          </p:cNvPr>
          <p:cNvPicPr>
            <a:picLocks noChangeAspect="1"/>
          </p:cNvPicPr>
          <p:nvPr/>
        </p:nvPicPr>
        <p:blipFill>
          <a:blip r:embed="rId3"/>
          <a:srcRect r="43650" b="2"/>
          <a:stretch>
            <a:fillRect/>
          </a:stretch>
        </p:blipFill>
        <p:spPr>
          <a:xfrm>
            <a:off x="2254876" y="4597077"/>
            <a:ext cx="1860330" cy="2013804"/>
          </a:xfrm>
          <a:prstGeom prst="rect">
            <a:avLst/>
          </a:prstGeom>
        </p:spPr>
      </p:pic>
      <p:pic>
        <p:nvPicPr>
          <p:cNvPr id="8" name="Picture 7" descr="A light shining through a door&#10;&#10;AI-generated content may be incorrect.">
            <a:extLst>
              <a:ext uri="{FF2B5EF4-FFF2-40B4-BE49-F238E27FC236}">
                <a16:creationId xmlns:a16="http://schemas.microsoft.com/office/drawing/2014/main" id="{351BAEE2-FB09-0F70-2441-6AAC0DCBD09E}"/>
              </a:ext>
            </a:extLst>
          </p:cNvPr>
          <p:cNvPicPr>
            <a:picLocks noChangeAspect="1"/>
          </p:cNvPicPr>
          <p:nvPr/>
        </p:nvPicPr>
        <p:blipFill>
          <a:blip r:embed="rId4"/>
          <a:srcRect l="38466" r="5251" b="2"/>
          <a:stretch>
            <a:fillRect/>
          </a:stretch>
        </p:blipFill>
        <p:spPr>
          <a:xfrm>
            <a:off x="317636" y="4577975"/>
            <a:ext cx="1860330" cy="2016200"/>
          </a:xfrm>
          <a:prstGeom prst="rect">
            <a:avLst/>
          </a:prstGeom>
        </p:spPr>
      </p:pic>
      <p:pic>
        <p:nvPicPr>
          <p:cNvPr id="6" name="Picture 5" descr="A car in a dark room&#10;&#10;AI-generated content may be incorrect.">
            <a:extLst>
              <a:ext uri="{FF2B5EF4-FFF2-40B4-BE49-F238E27FC236}">
                <a16:creationId xmlns:a16="http://schemas.microsoft.com/office/drawing/2014/main" id="{1A8D15E3-C024-54CA-32B2-83DA45D6B039}"/>
              </a:ext>
            </a:extLst>
          </p:cNvPr>
          <p:cNvPicPr>
            <a:picLocks noChangeAspect="1"/>
          </p:cNvPicPr>
          <p:nvPr/>
        </p:nvPicPr>
        <p:blipFill>
          <a:blip r:embed="rId5"/>
          <a:srcRect r="1" b="13004"/>
          <a:stretch>
            <a:fillRect/>
          </a:stretch>
        </p:blipFill>
        <p:spPr>
          <a:xfrm>
            <a:off x="348854" y="2456623"/>
            <a:ext cx="3797984" cy="2015516"/>
          </a:xfrm>
          <a:prstGeom prst="rect">
            <a:avLst/>
          </a:prstGeom>
        </p:spPr>
      </p:pic>
      <p:cxnSp>
        <p:nvCxnSpPr>
          <p:cNvPr id="40" name="Straight Connector 39">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19934" y="5694097"/>
            <a:ext cx="54864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Cars in the fog at sunset&#10;&#10;AI-generated content may be incorrect.">
            <a:extLst>
              <a:ext uri="{FF2B5EF4-FFF2-40B4-BE49-F238E27FC236}">
                <a16:creationId xmlns:a16="http://schemas.microsoft.com/office/drawing/2014/main" id="{1CC00D92-E155-BEDE-6675-4D5D96621393}"/>
              </a:ext>
            </a:extLst>
          </p:cNvPr>
          <p:cNvPicPr>
            <a:picLocks noChangeAspect="1"/>
          </p:cNvPicPr>
          <p:nvPr/>
        </p:nvPicPr>
        <p:blipFill>
          <a:blip r:embed="rId6"/>
          <a:srcRect r="1" b="13145"/>
          <a:stretch>
            <a:fillRect/>
          </a:stretch>
        </p:blipFill>
        <p:spPr>
          <a:xfrm>
            <a:off x="4281871" y="197648"/>
            <a:ext cx="7592493" cy="4022659"/>
          </a:xfrm>
          <a:prstGeom prst="rect">
            <a:avLst/>
          </a:prstGeom>
        </p:spPr>
      </p:pic>
    </p:spTree>
    <p:extLst>
      <p:ext uri="{BB962C8B-B14F-4D97-AF65-F5344CB8AC3E}">
        <p14:creationId xmlns:p14="http://schemas.microsoft.com/office/powerpoint/2010/main" val="78933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17636" y="4577975"/>
            <a:ext cx="11482938" cy="1899827"/>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444F2E9-7D0D-DB81-F4A8-51340869525F}"/>
              </a:ext>
            </a:extLst>
          </p:cNvPr>
          <p:cNvSpPr>
            <a:spLocks noGrp="1"/>
          </p:cNvSpPr>
          <p:nvPr>
            <p:ph type="title"/>
          </p:nvPr>
        </p:nvSpPr>
        <p:spPr>
          <a:xfrm>
            <a:off x="607325" y="4741948"/>
            <a:ext cx="10825663" cy="862031"/>
          </a:xfrm>
        </p:spPr>
        <p:txBody>
          <a:bodyPr vert="horz" lIns="91440" tIns="45720" rIns="91440" bIns="45720" rtlCol="0" anchor="b">
            <a:normAutofit/>
          </a:bodyPr>
          <a:lstStyle/>
          <a:p>
            <a:r>
              <a:rPr lang="en-US" sz="4000" kern="1200">
                <a:solidFill>
                  <a:srgbClr val="FFFFFF"/>
                </a:solidFill>
                <a:latin typeface="+mj-lt"/>
                <a:ea typeface="+mj-ea"/>
                <a:cs typeface="+mj-cs"/>
              </a:rPr>
              <a:t>סטטיסטיקות</a:t>
            </a:r>
          </a:p>
        </p:txBody>
      </p:sp>
      <p:sp>
        <p:nvSpPr>
          <p:cNvPr id="3" name="TextBox 2">
            <a:extLst>
              <a:ext uri="{FF2B5EF4-FFF2-40B4-BE49-F238E27FC236}">
                <a16:creationId xmlns:a16="http://schemas.microsoft.com/office/drawing/2014/main" id="{E9BA9134-EF40-BF56-175A-97320B0F3E40}"/>
              </a:ext>
            </a:extLst>
          </p:cNvPr>
          <p:cNvSpPr txBox="1"/>
          <p:nvPr/>
        </p:nvSpPr>
        <p:spPr>
          <a:xfrm>
            <a:off x="607325" y="5839017"/>
            <a:ext cx="10825663" cy="403749"/>
          </a:xfrm>
          <a:prstGeom prst="rect">
            <a:avLst/>
          </a:prstGeom>
        </p:spPr>
        <p:txBody>
          <a:bodyPr vert="horz" lIns="91440" tIns="45720" rIns="91440" bIns="45720" rtlCol="0">
            <a:normAutofit/>
          </a:bodyPr>
          <a:lstStyle/>
          <a:p>
            <a:pPr>
              <a:lnSpc>
                <a:spcPct val="90000"/>
              </a:lnSpc>
              <a:spcBef>
                <a:spcPts val="1000"/>
              </a:spcBef>
            </a:pPr>
            <a:r>
              <a:rPr lang="en-US" kern="1200">
                <a:solidFill>
                  <a:srgbClr val="E7E6E6"/>
                </a:solidFill>
                <a:latin typeface="+mn-lt"/>
                <a:ea typeface="+mn-ea"/>
                <a:cs typeface="+mn-cs"/>
              </a:rPr>
              <a:t>(לא סופיים)</a:t>
            </a:r>
          </a:p>
        </p:txBody>
      </p:sp>
      <p:pic>
        <p:nvPicPr>
          <p:cNvPr id="7" name="Picture 6" descr="A graph with colored dots&#10;&#10;AI-generated content may be incorrect.">
            <a:extLst>
              <a:ext uri="{FF2B5EF4-FFF2-40B4-BE49-F238E27FC236}">
                <a16:creationId xmlns:a16="http://schemas.microsoft.com/office/drawing/2014/main" id="{0B3164B1-3F8A-457A-B01D-D97B4438B409}"/>
              </a:ext>
            </a:extLst>
          </p:cNvPr>
          <p:cNvPicPr>
            <a:picLocks noChangeAspect="1"/>
          </p:cNvPicPr>
          <p:nvPr/>
        </p:nvPicPr>
        <p:blipFill>
          <a:blip r:embed="rId2"/>
          <a:stretch>
            <a:fillRect/>
          </a:stretch>
        </p:blipFill>
        <p:spPr>
          <a:xfrm>
            <a:off x="672173" y="321734"/>
            <a:ext cx="3280395" cy="2107654"/>
          </a:xfrm>
          <a:prstGeom prst="rect">
            <a:avLst/>
          </a:prstGeom>
        </p:spPr>
      </p:pic>
      <p:pic>
        <p:nvPicPr>
          <p:cNvPr id="13" name="Picture 12" descr="A graph of a number of colored bars&#10;&#10;AI-generated content may be incorrect.">
            <a:extLst>
              <a:ext uri="{FF2B5EF4-FFF2-40B4-BE49-F238E27FC236}">
                <a16:creationId xmlns:a16="http://schemas.microsoft.com/office/drawing/2014/main" id="{6062A36C-5646-0A70-6739-FC32B5722ADD}"/>
              </a:ext>
            </a:extLst>
          </p:cNvPr>
          <p:cNvPicPr>
            <a:picLocks noChangeAspect="1"/>
          </p:cNvPicPr>
          <p:nvPr/>
        </p:nvPicPr>
        <p:blipFill>
          <a:blip r:embed="rId3"/>
          <a:stretch>
            <a:fillRect/>
          </a:stretch>
        </p:blipFill>
        <p:spPr>
          <a:xfrm>
            <a:off x="4170621" y="141564"/>
            <a:ext cx="3280395" cy="2288076"/>
          </a:xfrm>
          <a:prstGeom prst="rect">
            <a:avLst/>
          </a:prstGeom>
        </p:spPr>
      </p:pic>
      <p:pic>
        <p:nvPicPr>
          <p:cNvPr id="9" name="Picture 8" descr="A graph with blue lines and dots&#10;&#10;AI-generated content may be incorrect.">
            <a:extLst>
              <a:ext uri="{FF2B5EF4-FFF2-40B4-BE49-F238E27FC236}">
                <a16:creationId xmlns:a16="http://schemas.microsoft.com/office/drawing/2014/main" id="{A871C0C4-A3CA-A419-1B08-F30F7982A15A}"/>
              </a:ext>
            </a:extLst>
          </p:cNvPr>
          <p:cNvPicPr>
            <a:picLocks noChangeAspect="1"/>
          </p:cNvPicPr>
          <p:nvPr/>
        </p:nvPicPr>
        <p:blipFill>
          <a:blip r:embed="rId4"/>
          <a:stretch>
            <a:fillRect/>
          </a:stretch>
        </p:blipFill>
        <p:spPr>
          <a:xfrm>
            <a:off x="7871025" y="203999"/>
            <a:ext cx="3648802" cy="2344356"/>
          </a:xfrm>
          <a:prstGeom prst="rect">
            <a:avLst/>
          </a:prstGeom>
        </p:spPr>
      </p:pic>
      <p:pic>
        <p:nvPicPr>
          <p:cNvPr id="15" name="Picture 14" descr="A graph of blue rectangular objects with black text&#10;&#10;AI-generated content may be incorrect.">
            <a:extLst>
              <a:ext uri="{FF2B5EF4-FFF2-40B4-BE49-F238E27FC236}">
                <a16:creationId xmlns:a16="http://schemas.microsoft.com/office/drawing/2014/main" id="{B437ECF7-F085-9F24-1A80-F8D27DCD6CDD}"/>
              </a:ext>
            </a:extLst>
          </p:cNvPr>
          <p:cNvPicPr>
            <a:picLocks noChangeAspect="1"/>
          </p:cNvPicPr>
          <p:nvPr/>
        </p:nvPicPr>
        <p:blipFill>
          <a:blip r:embed="rId5"/>
          <a:stretch>
            <a:fillRect/>
          </a:stretch>
        </p:blipFill>
        <p:spPr>
          <a:xfrm>
            <a:off x="317636" y="2480542"/>
            <a:ext cx="3762414" cy="1862395"/>
          </a:xfrm>
          <a:prstGeom prst="rect">
            <a:avLst/>
          </a:prstGeom>
        </p:spPr>
      </p:pic>
      <p:pic>
        <p:nvPicPr>
          <p:cNvPr id="11" name="Picture 10" descr="A graph of a mask size&#10;&#10;AI-generated content may be incorrect.">
            <a:extLst>
              <a:ext uri="{FF2B5EF4-FFF2-40B4-BE49-F238E27FC236}">
                <a16:creationId xmlns:a16="http://schemas.microsoft.com/office/drawing/2014/main" id="{580C86AF-96B4-E5DF-5FA3-C96D0CF3C912}"/>
              </a:ext>
            </a:extLst>
          </p:cNvPr>
          <p:cNvPicPr>
            <a:picLocks noChangeAspect="1"/>
          </p:cNvPicPr>
          <p:nvPr/>
        </p:nvPicPr>
        <p:blipFill>
          <a:blip r:embed="rId6"/>
          <a:stretch>
            <a:fillRect/>
          </a:stretch>
        </p:blipFill>
        <p:spPr>
          <a:xfrm>
            <a:off x="4128100" y="2502099"/>
            <a:ext cx="3171118" cy="1894743"/>
          </a:xfrm>
          <a:prstGeom prst="rect">
            <a:avLst/>
          </a:prstGeom>
        </p:spPr>
      </p:pic>
      <p:pic>
        <p:nvPicPr>
          <p:cNvPr id="5" name="Picture 4" descr="A screenshot of a black screen&#10;&#10;AI-generated content may be incorrect.">
            <a:extLst>
              <a:ext uri="{FF2B5EF4-FFF2-40B4-BE49-F238E27FC236}">
                <a16:creationId xmlns:a16="http://schemas.microsoft.com/office/drawing/2014/main" id="{649DD627-DCF8-4951-2108-C157D934564E}"/>
              </a:ext>
            </a:extLst>
          </p:cNvPr>
          <p:cNvPicPr>
            <a:picLocks noChangeAspect="1"/>
          </p:cNvPicPr>
          <p:nvPr/>
        </p:nvPicPr>
        <p:blipFill>
          <a:blip r:embed="rId7"/>
          <a:stretch>
            <a:fillRect/>
          </a:stretch>
        </p:blipFill>
        <p:spPr>
          <a:xfrm>
            <a:off x="7451016" y="2783393"/>
            <a:ext cx="4740984" cy="841523"/>
          </a:xfrm>
          <a:prstGeom prst="rect">
            <a:avLst/>
          </a:prstGeom>
        </p:spPr>
      </p:pic>
      <p:cxnSp>
        <p:nvCxnSpPr>
          <p:cNvPr id="48" name="Straight Connector 47">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7963" y="5694097"/>
            <a:ext cx="9144000" cy="0"/>
          </a:xfrm>
          <a:prstGeom prst="line">
            <a:avLst/>
          </a:prstGeom>
          <a:ln w="1587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6051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2" name="Group 2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3" name="Freeform: Shape 2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4E1B2C84-114B-D690-0970-BF6CE12D8414}"/>
              </a:ext>
            </a:extLst>
          </p:cNvPr>
          <p:cNvSpPr>
            <a:spLocks noGrp="1"/>
          </p:cNvSpPr>
          <p:nvPr>
            <p:ph type="title"/>
          </p:nvPr>
        </p:nvSpPr>
        <p:spPr>
          <a:xfrm>
            <a:off x="640080" y="1243013"/>
            <a:ext cx="3855720" cy="4371974"/>
          </a:xfrm>
        </p:spPr>
        <p:txBody>
          <a:bodyPr vert="horz" lIns="91440" tIns="45720" rIns="91440" bIns="45720" rtlCol="0" anchor="ctr">
            <a:normAutofit/>
          </a:bodyPr>
          <a:lstStyle/>
          <a:p>
            <a:r>
              <a:rPr lang="en-US" sz="3600" kern="1200">
                <a:solidFill>
                  <a:schemeClr val="tx2"/>
                </a:solidFill>
                <a:latin typeface="+mj-lt"/>
                <a:ea typeface="+mj-ea"/>
                <a:cs typeface="+mj-cs"/>
              </a:rPr>
              <a:t>הרצת המודלים על תמונות שונות של רחפנים</a:t>
            </a:r>
          </a:p>
        </p:txBody>
      </p:sp>
      <p:sp>
        <p:nvSpPr>
          <p:cNvPr id="5" name="TextBox 4">
            <a:extLst>
              <a:ext uri="{FF2B5EF4-FFF2-40B4-BE49-F238E27FC236}">
                <a16:creationId xmlns:a16="http://schemas.microsoft.com/office/drawing/2014/main" id="{CF8133C3-F579-55E4-844D-8A96FCF40B46}"/>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marL="285750" indent="-228600" algn="r" rtl="1">
              <a:lnSpc>
                <a:spcPct val="90000"/>
              </a:lnSpc>
              <a:spcAft>
                <a:spcPts val="600"/>
              </a:spcAft>
              <a:buFont typeface="Arial" panose="020B0604020202020204" pitchFamily="34" charset="0"/>
              <a:buChar char="•"/>
            </a:pPr>
            <a:r>
              <a:rPr lang="en-US" sz="2400">
                <a:solidFill>
                  <a:schemeClr val="tx2"/>
                </a:solidFill>
              </a:rPr>
              <a:t>תמונות עם רקע שמיים נקי.</a:t>
            </a:r>
          </a:p>
          <a:p>
            <a:pPr marL="285750" indent="-228600" algn="r" rtl="1">
              <a:lnSpc>
                <a:spcPct val="90000"/>
              </a:lnSpc>
              <a:spcAft>
                <a:spcPts val="600"/>
              </a:spcAft>
              <a:buFont typeface="Arial" panose="020B0604020202020204" pitchFamily="34" charset="0"/>
              <a:buChar char="•"/>
            </a:pPr>
            <a:r>
              <a:rPr lang="en-US" sz="2400">
                <a:solidFill>
                  <a:schemeClr val="tx2"/>
                </a:solidFill>
              </a:rPr>
              <a:t>תמונות עם אובייקטים נוספים.</a:t>
            </a:r>
          </a:p>
        </p:txBody>
      </p:sp>
    </p:spTree>
    <p:extLst>
      <p:ext uri="{BB962C8B-B14F-4D97-AF65-F5344CB8AC3E}">
        <p14:creationId xmlns:p14="http://schemas.microsoft.com/office/powerpoint/2010/main" val="67248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02CDF1E-60E8-0076-7BAE-D26A3CAB0919}"/>
              </a:ext>
            </a:extLst>
          </p:cNvPr>
          <p:cNvSpPr>
            <a:spLocks noGrp="1"/>
          </p:cNvSpPr>
          <p:nvPr>
            <p:ph type="title"/>
          </p:nvPr>
        </p:nvSpPr>
        <p:spPr>
          <a:xfrm>
            <a:off x="838201" y="3998018"/>
            <a:ext cx="3981854" cy="2216513"/>
          </a:xfrm>
        </p:spPr>
        <p:txBody>
          <a:bodyPr vert="horz" lIns="91440" tIns="45720" rIns="91440" bIns="45720" rtlCol="0" anchor="ctr">
            <a:normAutofit/>
          </a:bodyPr>
          <a:lstStyle/>
          <a:p>
            <a:r>
              <a:rPr lang="en-US" kern="1200" dirty="0" err="1">
                <a:solidFill>
                  <a:schemeClr val="tx1"/>
                </a:solidFill>
                <a:latin typeface="+mj-lt"/>
                <a:ea typeface="+mj-ea"/>
                <a:cs typeface="+mj-cs"/>
              </a:rPr>
              <a:t>DepthEverything</a:t>
            </a:r>
            <a:endParaRPr lang="en-US" kern="1200" dirty="0">
              <a:solidFill>
                <a:schemeClr val="tx1"/>
              </a:solidFill>
              <a:latin typeface="+mj-lt"/>
              <a:ea typeface="+mj-ea"/>
              <a:cs typeface="+mj-cs"/>
            </a:endParaRPr>
          </a:p>
        </p:txBody>
      </p:sp>
      <p:sp>
        <p:nvSpPr>
          <p:cNvPr id="23" name="Arc 2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7" name="Picture 6" descr="A screen shot of a computer code&#10;&#10;AI-generated content may be incorrect.">
            <a:extLst>
              <a:ext uri="{FF2B5EF4-FFF2-40B4-BE49-F238E27FC236}">
                <a16:creationId xmlns:a16="http://schemas.microsoft.com/office/drawing/2014/main" id="{CD3D6E10-9EA1-9934-EC6E-E2257A749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914" y="1136793"/>
            <a:ext cx="10872172" cy="209289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TextBox 4">
            <a:extLst>
              <a:ext uri="{FF2B5EF4-FFF2-40B4-BE49-F238E27FC236}">
                <a16:creationId xmlns:a16="http://schemas.microsoft.com/office/drawing/2014/main" id="{9ACC9B9D-8B21-86CB-DBAE-FC7E68DBAA06}"/>
              </a:ext>
            </a:extLst>
          </p:cNvPr>
          <p:cNvSpPr txBox="1"/>
          <p:nvPr/>
        </p:nvSpPr>
        <p:spPr>
          <a:xfrm>
            <a:off x="4970835" y="3998019"/>
            <a:ext cx="6382966" cy="2216512"/>
          </a:xfrm>
          <a:prstGeom prst="rect">
            <a:avLst/>
          </a:prstGeom>
        </p:spPr>
        <p:txBody>
          <a:bodyPr vert="horz" lIns="91440" tIns="45720" rIns="91440" bIns="45720" rtlCol="0">
            <a:normAutofit/>
          </a:bodyPr>
          <a:lstStyle/>
          <a:p>
            <a:pPr algn="r" rtl="1">
              <a:lnSpc>
                <a:spcPct val="90000"/>
              </a:lnSpc>
              <a:spcAft>
                <a:spcPts val="600"/>
              </a:spcAft>
            </a:pPr>
            <a:r>
              <a:rPr lang="en-US" dirty="0" err="1"/>
              <a:t>הוספנו</a:t>
            </a:r>
            <a:r>
              <a:rPr lang="en-US" dirty="0"/>
              <a:t> </a:t>
            </a:r>
            <a:r>
              <a:rPr lang="en-US" dirty="0" err="1"/>
              <a:t>להשוואת</a:t>
            </a:r>
            <a:r>
              <a:rPr lang="en-US" dirty="0"/>
              <a:t> </a:t>
            </a:r>
            <a:r>
              <a:rPr lang="en-US" dirty="0" err="1"/>
              <a:t>המודלים</a:t>
            </a:r>
            <a:r>
              <a:rPr lang="en-US" dirty="0"/>
              <a:t> </a:t>
            </a:r>
            <a:r>
              <a:rPr lang="en-US" dirty="0" err="1"/>
              <a:t>את:DepthEverything</a:t>
            </a:r>
            <a:r>
              <a:rPr lang="en-US" dirty="0"/>
              <a:t>  </a:t>
            </a:r>
          </a:p>
          <a:p>
            <a:pPr indent="-228600" algn="r" rtl="1">
              <a:lnSpc>
                <a:spcPct val="90000"/>
              </a:lnSpc>
              <a:spcAft>
                <a:spcPts val="600"/>
              </a:spcAft>
              <a:buFont typeface="Arial" panose="020B0604020202020204" pitchFamily="34" charset="0"/>
              <a:buChar char="•"/>
            </a:pPr>
            <a:r>
              <a:rPr lang="en-US" dirty="0" err="1"/>
              <a:t>מודל</a:t>
            </a:r>
            <a:r>
              <a:rPr lang="en-US" dirty="0"/>
              <a:t> </a:t>
            </a:r>
            <a:r>
              <a:rPr lang="en-US" dirty="0" err="1"/>
              <a:t>חדיש</a:t>
            </a:r>
            <a:r>
              <a:rPr lang="en-US" dirty="0"/>
              <a:t> </a:t>
            </a:r>
            <a:r>
              <a:rPr lang="en-US" dirty="0" err="1"/>
              <a:t>עם</a:t>
            </a:r>
            <a:r>
              <a:rPr lang="en-US" dirty="0"/>
              <a:t> </a:t>
            </a:r>
            <a:r>
              <a:rPr lang="en-US" dirty="0" err="1"/>
              <a:t>שיפור</a:t>
            </a:r>
            <a:r>
              <a:rPr lang="en-US" dirty="0"/>
              <a:t> </a:t>
            </a:r>
            <a:r>
              <a:rPr lang="en-US" dirty="0" err="1"/>
              <a:t>משמעותי</a:t>
            </a:r>
            <a:r>
              <a:rPr lang="en-US" dirty="0"/>
              <a:t> </a:t>
            </a:r>
            <a:r>
              <a:rPr lang="en-US" dirty="0" err="1"/>
              <a:t>ברזולוציה</a:t>
            </a:r>
            <a:r>
              <a:rPr lang="en-US" dirty="0"/>
              <a:t> </a:t>
            </a:r>
            <a:r>
              <a:rPr lang="en-US" dirty="0" err="1"/>
              <a:t>קבועה</a:t>
            </a:r>
            <a:r>
              <a:rPr lang="en-US" dirty="0"/>
              <a:t> </a:t>
            </a:r>
            <a:r>
              <a:rPr lang="en-US" dirty="0" err="1"/>
              <a:t>ובדיוק</a:t>
            </a:r>
            <a:r>
              <a:rPr lang="en-US" dirty="0"/>
              <a:t> </a:t>
            </a:r>
            <a:r>
              <a:rPr lang="en-US" dirty="0" err="1"/>
              <a:t>הגבולות</a:t>
            </a:r>
            <a:r>
              <a:rPr lang="he-IL" dirty="0"/>
              <a:t>.</a:t>
            </a:r>
            <a:endParaRPr lang="en-US" dirty="0"/>
          </a:p>
        </p:txBody>
      </p:sp>
      <p:sp>
        <p:nvSpPr>
          <p:cNvPr id="9" name="TextBox 8">
            <a:extLst>
              <a:ext uri="{FF2B5EF4-FFF2-40B4-BE49-F238E27FC236}">
                <a16:creationId xmlns:a16="http://schemas.microsoft.com/office/drawing/2014/main" id="{010F4767-282C-E8B6-10EA-7E035F616EEE}"/>
              </a:ext>
            </a:extLst>
          </p:cNvPr>
          <p:cNvSpPr txBox="1"/>
          <p:nvPr/>
        </p:nvSpPr>
        <p:spPr>
          <a:xfrm>
            <a:off x="1396181" y="5787611"/>
            <a:ext cx="6096000" cy="646331"/>
          </a:xfrm>
          <a:prstGeom prst="rect">
            <a:avLst/>
          </a:prstGeom>
          <a:noFill/>
        </p:spPr>
        <p:txBody>
          <a:bodyPr wrap="square">
            <a:spAutoFit/>
          </a:bodyPr>
          <a:lstStyle/>
          <a:p>
            <a:pPr algn="r" rtl="1"/>
            <a:r>
              <a:rPr lang="he-IL" dirty="0"/>
              <a:t>(</a:t>
            </a:r>
            <a:r>
              <a:rPr lang="en-IL" dirty="0" err="1"/>
              <a:t>השתמשנו</a:t>
            </a:r>
            <a:r>
              <a:rPr lang="en-IL" dirty="0"/>
              <a:t> </a:t>
            </a:r>
            <a:r>
              <a:rPr lang="en-IL" dirty="0" err="1"/>
              <a:t>בגרסת</a:t>
            </a:r>
            <a:r>
              <a:rPr lang="en-IL" dirty="0"/>
              <a:t> small </a:t>
            </a:r>
            <a:r>
              <a:rPr lang="he-IL" dirty="0"/>
              <a:t>, </a:t>
            </a:r>
            <a:r>
              <a:rPr lang="en-IL" dirty="0" err="1"/>
              <a:t>המתאימה</a:t>
            </a:r>
            <a:r>
              <a:rPr lang="en-IL" dirty="0"/>
              <a:t> </a:t>
            </a:r>
            <a:r>
              <a:rPr lang="en-IL" dirty="0" err="1"/>
              <a:t>לעיבוד</a:t>
            </a:r>
            <a:r>
              <a:rPr lang="en-IL" dirty="0"/>
              <a:t> </a:t>
            </a:r>
            <a:r>
              <a:rPr lang="en-IL" dirty="0" err="1"/>
              <a:t>על</a:t>
            </a:r>
            <a:r>
              <a:rPr lang="en-IL" dirty="0"/>
              <a:t> </a:t>
            </a:r>
            <a:r>
              <a:rPr lang="en-IL" dirty="0" err="1"/>
              <a:t>המחשב</a:t>
            </a:r>
            <a:r>
              <a:rPr lang="en-IL" dirty="0"/>
              <a:t> </a:t>
            </a:r>
            <a:r>
              <a:rPr lang="en-IL" dirty="0" err="1"/>
              <a:t>המקומי</a:t>
            </a:r>
            <a:r>
              <a:rPr lang="en-IL" dirty="0"/>
              <a:t> </a:t>
            </a:r>
            <a:r>
              <a:rPr lang="en-IL" dirty="0" err="1"/>
              <a:t>שלנו</a:t>
            </a:r>
            <a:r>
              <a:rPr lang="he-IL" dirty="0"/>
              <a:t>)</a:t>
            </a:r>
            <a:endParaRPr lang="en-IL" dirty="0"/>
          </a:p>
        </p:txBody>
      </p:sp>
    </p:spTree>
    <p:extLst>
      <p:ext uri="{BB962C8B-B14F-4D97-AF65-F5344CB8AC3E}">
        <p14:creationId xmlns:p14="http://schemas.microsoft.com/office/powerpoint/2010/main" val="3521088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5FAAD8-A737-22F8-BC2F-05C92131E5B9}"/>
              </a:ext>
            </a:extLst>
          </p:cNvPr>
          <p:cNvSpPr>
            <a:spLocks noGrp="1"/>
          </p:cNvSpPr>
          <p:nvPr>
            <p:ph type="title"/>
          </p:nvPr>
        </p:nvSpPr>
        <p:spPr>
          <a:xfrm>
            <a:off x="612648" y="600074"/>
            <a:ext cx="6035040" cy="1529932"/>
          </a:xfrm>
        </p:spPr>
        <p:txBody>
          <a:bodyPr vert="horz" lIns="91440" tIns="45720" rIns="91440" bIns="45720" rtlCol="0" anchor="b">
            <a:normAutofit/>
          </a:bodyPr>
          <a:lstStyle/>
          <a:p>
            <a:pPr algn="r"/>
            <a:r>
              <a:rPr lang="en-US" sz="3600" b="1" kern="1200" dirty="0">
                <a:solidFill>
                  <a:schemeClr val="tx1"/>
                </a:solidFill>
                <a:latin typeface="+mj-lt"/>
                <a:ea typeface="+mj-ea"/>
                <a:cs typeface="+mj-cs"/>
              </a:rPr>
              <a:t>רקע ומוטיבציה לזיהוי תלת־ממדי</a:t>
            </a:r>
          </a:p>
        </p:txBody>
      </p:sp>
      <p:pic>
        <p:nvPicPr>
          <p:cNvPr id="5" name="Content Placeholder 4" descr="רחפן מעל העיר. תמונה שנוצרה דיגיטלית">
            <a:extLst>
              <a:ext uri="{FF2B5EF4-FFF2-40B4-BE49-F238E27FC236}">
                <a16:creationId xmlns:a16="http://schemas.microsoft.com/office/drawing/2014/main" id="{8BFC8E29-E07D-4AC0-9F74-B3DC5092BA13}"/>
              </a:ext>
            </a:extLst>
          </p:cNvPr>
          <p:cNvPicPr>
            <a:picLocks noGrp="1" noChangeAspect="1"/>
          </p:cNvPicPr>
          <p:nvPr>
            <p:ph sz="half" idx="1"/>
          </p:nvPr>
        </p:nvPicPr>
        <p:blipFill>
          <a:blip r:embed="rId3"/>
          <a:srcRect l="16234" r="30766"/>
          <a:stretch>
            <a:fillRect/>
          </a:stretch>
        </p:blipFill>
        <p:spPr>
          <a:xfrm>
            <a:off x="7345680" y="10"/>
            <a:ext cx="4846320" cy="6857990"/>
          </a:xfrm>
          <a:prstGeom prst="rect">
            <a:avLst/>
          </a:prstGeom>
        </p:spPr>
      </p:pic>
      <p:sp>
        <p:nvSpPr>
          <p:cNvPr id="7" name="Rectangle 3">
            <a:extLst>
              <a:ext uri="{FF2B5EF4-FFF2-40B4-BE49-F238E27FC236}">
                <a16:creationId xmlns:a16="http://schemas.microsoft.com/office/drawing/2014/main" id="{696ECF1E-8728-90EA-6077-B8CC5A00DC4F}"/>
              </a:ext>
            </a:extLst>
          </p:cNvPr>
          <p:cNvSpPr>
            <a:spLocks noGrp="1" noChangeArrowheads="1"/>
          </p:cNvSpPr>
          <p:nvPr>
            <p:ph sz="half" idx="2"/>
          </p:nvPr>
        </p:nvSpPr>
        <p:spPr bwMode="auto">
          <a:xfrm>
            <a:off x="1050378" y="2275692"/>
            <a:ext cx="5598072"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None/>
              <a:tabLst/>
            </a:pPr>
            <a:r>
              <a:rPr kumimoji="0" lang="he-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למה בכלל צריך לזהות עומק רחפן</a:t>
            </a:r>
            <a:r>
              <a:rPr kumimoji="0" lang="en-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מעקב, זיהוי והתרעה בזמן אמת.</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endParaRPr kumimoji="0" lang="en-IL" altLang="en-IL" sz="1800" b="0" i="0" u="none" strike="noStrike" cap="none" normalizeH="0" baseline="0" dirty="0">
              <a:ln>
                <a:noFill/>
              </a:ln>
              <a:solidFill>
                <a:schemeClr val="tx1"/>
              </a:solidFill>
              <a:effectLst/>
              <a:latin typeface="Arial" panose="020B0604020202020204" pitchFamily="34" charset="0"/>
            </a:endParaRPr>
          </a:p>
          <a:p>
            <a:pPr marL="0" marR="0" lvl="0" indent="0" algn="r" defTabSz="914400" rtl="1" eaLnBrk="0" fontAlgn="base" latinLnBrk="0" hangingPunct="0">
              <a:lnSpc>
                <a:spcPct val="100000"/>
              </a:lnSpc>
              <a:spcBef>
                <a:spcPct val="0"/>
              </a:spcBef>
              <a:spcAft>
                <a:spcPct val="0"/>
              </a:spcAft>
              <a:buClrTx/>
              <a:buSzTx/>
              <a:buNone/>
              <a:tabLst/>
            </a:pPr>
            <a:r>
              <a:rPr kumimoji="0" lang="he-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פתרונות קיימים כיום</a:t>
            </a:r>
            <a:r>
              <a:rPr kumimoji="0" lang="en-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מערכות סטראו (2 מצלמות) / חיישני עומק ייעודיים.</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נותנים דיוק טוב אבל</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he-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יקרים, כבדים ומורכבים</a:t>
            </a:r>
            <a:r>
              <a:rPr kumimoji="0" lang="en-IL" altLang="en-IL" sz="1800" b="0" i="0" u="none" strike="noStrike" cap="none" normalizeH="0" baseline="0" dirty="0">
                <a:ln>
                  <a:noFill/>
                </a:ln>
                <a:solidFill>
                  <a:schemeClr val="tx1"/>
                </a:solidFill>
                <a:effectLst/>
                <a:latin typeface="Arial" panose="020B0604020202020204" pitchFamily="34" charset="0"/>
              </a:rPr>
              <a:t> </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לתפעול/כיול.</a:t>
            </a:r>
          </a:p>
          <a:p>
            <a:pPr algn="r" rtl="1" eaLnBrk="0" fontAlgn="base" hangingPunct="0">
              <a:lnSpc>
                <a:spcPct val="100000"/>
              </a:lnSpc>
              <a:spcBef>
                <a:spcPct val="0"/>
              </a:spcBef>
              <a:spcAft>
                <a:spcPct val="0"/>
              </a:spcAft>
            </a:pPr>
            <a:endParaRPr kumimoji="0" lang="en-IL" altLang="en-IL" sz="1800" b="0" i="0" u="none" strike="noStrike" cap="none" normalizeH="0" baseline="0" dirty="0">
              <a:ln>
                <a:noFill/>
              </a:ln>
              <a:solidFill>
                <a:schemeClr val="tx1"/>
              </a:solidFill>
              <a:effectLst/>
              <a:latin typeface="Arial" panose="020B0604020202020204" pitchFamily="34" charset="0"/>
            </a:endParaRPr>
          </a:p>
          <a:p>
            <a:pPr marL="0" marR="0" lvl="0" indent="0" algn="r" defTabSz="914400" rtl="1" eaLnBrk="0" fontAlgn="base" latinLnBrk="0" hangingPunct="0">
              <a:lnSpc>
                <a:spcPct val="100000"/>
              </a:lnSpc>
              <a:spcBef>
                <a:spcPct val="0"/>
              </a:spcBef>
              <a:spcAft>
                <a:spcPct val="0"/>
              </a:spcAft>
              <a:buClrTx/>
              <a:buSzTx/>
              <a:buNone/>
              <a:tabLst/>
            </a:pPr>
            <a:r>
              <a:rPr kumimoji="0" lang="he-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הפתרון שלנו</a:t>
            </a:r>
            <a:r>
              <a:rPr kumimoji="0" lang="en-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פתרון</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he-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מונוקולרי</a:t>
            </a:r>
            <a:r>
              <a:rPr kumimoji="0" lang="en-IL" altLang="en-IL" sz="1800" b="0" i="0" u="none" strike="noStrike" cap="none" normalizeH="0" baseline="0" dirty="0">
                <a:ln>
                  <a:noFill/>
                </a:ln>
                <a:solidFill>
                  <a:schemeClr val="tx1"/>
                </a:solidFill>
                <a:effectLst/>
                <a:latin typeface="Arial" panose="020B0604020202020204" pitchFamily="34" charset="0"/>
              </a:rPr>
              <a:t> </a:t>
            </a:r>
            <a:r>
              <a:rPr kumimoji="0" lang="he-IL" altLang="en-IL" sz="1800" b="0" i="0" u="none" strike="noStrike" cap="none" normalizeH="0" baseline="0" dirty="0">
                <a:ln>
                  <a:noFill/>
                </a:ln>
                <a:solidFill>
                  <a:schemeClr val="tx1"/>
                </a:solidFill>
                <a:effectLst/>
                <a:latin typeface="Arial" panose="020B0604020202020204" pitchFamily="34" charset="0"/>
              </a:rPr>
              <a:t>-</a:t>
            </a:r>
            <a:r>
              <a:rPr kumimoji="0" lang="en-IL" altLang="en-IL" sz="1800" b="0" i="0" u="none" strike="noStrike" cap="none" normalizeH="0" baseline="0" dirty="0">
                <a:ln>
                  <a:noFill/>
                </a:ln>
                <a:solidFill>
                  <a:schemeClr val="tx1"/>
                </a:solidFill>
                <a:effectLst/>
                <a:latin typeface="Arial" panose="020B0604020202020204" pitchFamily="34" charset="0"/>
              </a:rPr>
              <a:t> </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מצלמה אחת בלבד.</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זול יותר, פשוט יותר לפריסה.</a:t>
            </a:r>
          </a:p>
          <a:p>
            <a:pPr algn="r" rtl="1" eaLnBrk="0" fontAlgn="base" hangingPunct="0">
              <a:lnSpc>
                <a:spcPct val="100000"/>
              </a:lnSpc>
              <a:spcBef>
                <a:spcPct val="0"/>
              </a:spcBef>
              <a:spcAft>
                <a:spcPct val="0"/>
              </a:spcAft>
            </a:pPr>
            <a:endParaRPr kumimoji="0" lang="en-IL" altLang="en-IL" sz="1800" b="0" i="0" u="none" strike="noStrike" cap="none" normalizeH="0" baseline="0" dirty="0">
              <a:ln>
                <a:noFill/>
              </a:ln>
              <a:solidFill>
                <a:schemeClr val="tx1"/>
              </a:solidFill>
              <a:effectLst/>
              <a:latin typeface="Arial" panose="020B0604020202020204" pitchFamily="34" charset="0"/>
            </a:endParaRPr>
          </a:p>
          <a:p>
            <a:pPr marL="0" marR="0" lvl="0" indent="0" algn="r" defTabSz="914400" rtl="1" eaLnBrk="0" fontAlgn="base" latinLnBrk="0" hangingPunct="0">
              <a:lnSpc>
                <a:spcPct val="100000"/>
              </a:lnSpc>
              <a:spcBef>
                <a:spcPct val="0"/>
              </a:spcBef>
              <a:spcAft>
                <a:spcPct val="0"/>
              </a:spcAft>
              <a:buClrTx/>
              <a:buSzTx/>
              <a:buNone/>
              <a:tabLst/>
            </a:pPr>
            <a:r>
              <a:rPr kumimoji="0" lang="he-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האתגר המרכזי</a:t>
            </a:r>
            <a:r>
              <a:rPr kumimoji="0" lang="en-IL" altLang="en-IL" sz="18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algn="r" rtl="1" eaLnBrk="0" fontAlgn="base" hangingPunct="0">
              <a:lnSpc>
                <a:spcPct val="100000"/>
              </a:lnSpc>
              <a:spcBef>
                <a:spcPct val="0"/>
              </a:spcBef>
              <a:spcAft>
                <a:spcPct val="0"/>
              </a:spcAf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להסיק מידע תלת־ממדי</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(Z) </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מתוך תמונה דו־ממדית אחת.</a:t>
            </a:r>
            <a:endParaRPr kumimoji="0" lang="en-IL" altLang="en-IL" sz="1800" b="0" i="0" u="none" strike="noStrike" cap="none" normalizeH="0" baseline="0" dirty="0">
              <a:ln>
                <a:noFill/>
              </a:ln>
              <a:solidFill>
                <a:schemeClr val="tx1"/>
              </a:solidFill>
              <a:effectLst/>
              <a:latin typeface="Arial" panose="020B0604020202020204" pitchFamily="34" charset="0"/>
            </a:endParaRPr>
          </a:p>
          <a:p>
            <a:pPr marL="0" marR="0" lvl="0" indent="0" algn="r" defTabSz="914400" rtl="1"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2571809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F64EE-F4FF-5361-E2AF-A3B651A368A0}"/>
              </a:ext>
            </a:extLst>
          </p:cNvPr>
          <p:cNvSpPr>
            <a:spLocks noGrp="1"/>
          </p:cNvSpPr>
          <p:nvPr>
            <p:ph type="title"/>
          </p:nvPr>
        </p:nvSpPr>
        <p:spPr/>
        <p:txBody>
          <a:bodyPr/>
          <a:lstStyle/>
          <a:p>
            <a:pPr algn="r" rtl="1"/>
            <a:r>
              <a:rPr lang="he-IL" dirty="0"/>
              <a:t>תמונות עם רקע שמיים</a:t>
            </a:r>
            <a:endParaRPr lang="en-IL" dirty="0"/>
          </a:p>
        </p:txBody>
      </p:sp>
      <p:pic>
        <p:nvPicPr>
          <p:cNvPr id="5" name="Content Placeholder 4">
            <a:extLst>
              <a:ext uri="{FF2B5EF4-FFF2-40B4-BE49-F238E27FC236}">
                <a16:creationId xmlns:a16="http://schemas.microsoft.com/office/drawing/2014/main" id="{09116A9E-B789-AFEC-634B-4DAC65F4FA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09940"/>
            <a:ext cx="12192004" cy="1630680"/>
          </a:xfrm>
        </p:spPr>
      </p:pic>
      <p:pic>
        <p:nvPicPr>
          <p:cNvPr id="7" name="Picture 6">
            <a:extLst>
              <a:ext uri="{FF2B5EF4-FFF2-40B4-BE49-F238E27FC236}">
                <a16:creationId xmlns:a16="http://schemas.microsoft.com/office/drawing/2014/main" id="{8AB370D7-BCF3-5B1A-B1E4-FFAC743DD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4" y="3707277"/>
            <a:ext cx="12191992" cy="1630679"/>
          </a:xfrm>
          <a:prstGeom prst="rect">
            <a:avLst/>
          </a:prstGeom>
        </p:spPr>
      </p:pic>
    </p:spTree>
    <p:extLst>
      <p:ext uri="{BB962C8B-B14F-4D97-AF65-F5344CB8AC3E}">
        <p14:creationId xmlns:p14="http://schemas.microsoft.com/office/powerpoint/2010/main" val="837906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74D8AF-AB9F-28F8-608C-98D001C3B3B3}"/>
              </a:ext>
            </a:extLst>
          </p:cNvPr>
          <p:cNvPicPr>
            <a:picLocks noChangeAspect="1"/>
          </p:cNvPicPr>
          <p:nvPr/>
        </p:nvPicPr>
        <p:blipFill>
          <a:blip r:embed="rId2"/>
          <a:stretch>
            <a:fillRect/>
          </a:stretch>
        </p:blipFill>
        <p:spPr>
          <a:xfrm>
            <a:off x="0" y="606121"/>
            <a:ext cx="12192000" cy="1623060"/>
          </a:xfrm>
          <a:prstGeom prst="rect">
            <a:avLst/>
          </a:prstGeom>
        </p:spPr>
      </p:pic>
      <p:pic>
        <p:nvPicPr>
          <p:cNvPr id="4" name="Picture 3">
            <a:extLst>
              <a:ext uri="{FF2B5EF4-FFF2-40B4-BE49-F238E27FC236}">
                <a16:creationId xmlns:a16="http://schemas.microsoft.com/office/drawing/2014/main" id="{60DC914E-F07E-8DAA-7358-50E999B5B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27960"/>
            <a:ext cx="12192000" cy="1402080"/>
          </a:xfrm>
          <a:prstGeom prst="rect">
            <a:avLst/>
          </a:prstGeom>
        </p:spPr>
      </p:pic>
      <p:pic>
        <p:nvPicPr>
          <p:cNvPr id="5" name="Picture 4">
            <a:extLst>
              <a:ext uri="{FF2B5EF4-FFF2-40B4-BE49-F238E27FC236}">
                <a16:creationId xmlns:a16="http://schemas.microsoft.com/office/drawing/2014/main" id="{5D7BE313-9096-D7E5-B01E-C087FD77DA78}"/>
              </a:ext>
            </a:extLst>
          </p:cNvPr>
          <p:cNvPicPr>
            <a:picLocks noChangeAspect="1"/>
          </p:cNvPicPr>
          <p:nvPr/>
        </p:nvPicPr>
        <p:blipFill>
          <a:blip r:embed="rId4"/>
          <a:stretch>
            <a:fillRect/>
          </a:stretch>
        </p:blipFill>
        <p:spPr>
          <a:xfrm>
            <a:off x="0" y="4360922"/>
            <a:ext cx="12192000" cy="1402080"/>
          </a:xfrm>
          <a:prstGeom prst="rect">
            <a:avLst/>
          </a:prstGeom>
        </p:spPr>
      </p:pic>
    </p:spTree>
    <p:extLst>
      <p:ext uri="{BB962C8B-B14F-4D97-AF65-F5344CB8AC3E}">
        <p14:creationId xmlns:p14="http://schemas.microsoft.com/office/powerpoint/2010/main" val="3970463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0AC52-7860-793A-5C33-1737B3A1F699}"/>
              </a:ext>
            </a:extLst>
          </p:cNvPr>
          <p:cNvSpPr>
            <a:spLocks noGrp="1"/>
          </p:cNvSpPr>
          <p:nvPr>
            <p:ph type="title"/>
          </p:nvPr>
        </p:nvSpPr>
        <p:spPr/>
        <p:txBody>
          <a:bodyPr/>
          <a:lstStyle/>
          <a:p>
            <a:pPr algn="r" rtl="1"/>
            <a:r>
              <a:rPr lang="he-IL"/>
              <a:t>תמונות מורכבות יותר</a:t>
            </a:r>
            <a:endParaRPr lang="en-IL" dirty="0"/>
          </a:p>
        </p:txBody>
      </p:sp>
      <p:pic>
        <p:nvPicPr>
          <p:cNvPr id="4" name="Picture 3">
            <a:extLst>
              <a:ext uri="{FF2B5EF4-FFF2-40B4-BE49-F238E27FC236}">
                <a16:creationId xmlns:a16="http://schemas.microsoft.com/office/drawing/2014/main" id="{36120C06-CF17-B2F4-6575-76CA9348F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0688"/>
            <a:ext cx="12192000" cy="1630680"/>
          </a:xfrm>
          <a:prstGeom prst="rect">
            <a:avLst/>
          </a:prstGeom>
        </p:spPr>
      </p:pic>
      <p:pic>
        <p:nvPicPr>
          <p:cNvPr id="6" name="Picture 5">
            <a:extLst>
              <a:ext uri="{FF2B5EF4-FFF2-40B4-BE49-F238E27FC236}">
                <a16:creationId xmlns:a16="http://schemas.microsoft.com/office/drawing/2014/main" id="{6DD1A098-9EEE-7805-48E2-8B9001AC7B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36632"/>
            <a:ext cx="12192000" cy="1409700"/>
          </a:xfrm>
          <a:prstGeom prst="rect">
            <a:avLst/>
          </a:prstGeom>
        </p:spPr>
      </p:pic>
      <p:pic>
        <p:nvPicPr>
          <p:cNvPr id="8" name="Picture 7" descr="A sunset in the sky&#10;&#10;AI-generated content may be incorrect.">
            <a:extLst>
              <a:ext uri="{FF2B5EF4-FFF2-40B4-BE49-F238E27FC236}">
                <a16:creationId xmlns:a16="http://schemas.microsoft.com/office/drawing/2014/main" id="{7786EAB7-AA06-E5D6-52A5-62036EEB97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167312"/>
            <a:ext cx="12192000" cy="1798320"/>
          </a:xfrm>
          <a:prstGeom prst="rect">
            <a:avLst/>
          </a:prstGeom>
        </p:spPr>
      </p:pic>
    </p:spTree>
    <p:extLst>
      <p:ext uri="{BB962C8B-B14F-4D97-AF65-F5344CB8AC3E}">
        <p14:creationId xmlns:p14="http://schemas.microsoft.com/office/powerpoint/2010/main" val="3293282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45387D-6E96-9727-9353-848E195FD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3803"/>
            <a:ext cx="12192000" cy="1409700"/>
          </a:xfrm>
          <a:prstGeom prst="rect">
            <a:avLst/>
          </a:prstGeom>
        </p:spPr>
      </p:pic>
      <p:pic>
        <p:nvPicPr>
          <p:cNvPr id="4" name="Picture 3">
            <a:extLst>
              <a:ext uri="{FF2B5EF4-FFF2-40B4-BE49-F238E27FC236}">
                <a16:creationId xmlns:a16="http://schemas.microsoft.com/office/drawing/2014/main" id="{AB18D908-234A-89F7-885D-A9A385716101}"/>
              </a:ext>
            </a:extLst>
          </p:cNvPr>
          <p:cNvPicPr>
            <a:picLocks noChangeAspect="1"/>
          </p:cNvPicPr>
          <p:nvPr/>
        </p:nvPicPr>
        <p:blipFill>
          <a:blip r:embed="rId3"/>
          <a:stretch>
            <a:fillRect/>
          </a:stretch>
        </p:blipFill>
        <p:spPr>
          <a:xfrm>
            <a:off x="0" y="2949023"/>
            <a:ext cx="12192000" cy="1402080"/>
          </a:xfrm>
          <a:prstGeom prst="rect">
            <a:avLst/>
          </a:prstGeom>
        </p:spPr>
      </p:pic>
      <p:pic>
        <p:nvPicPr>
          <p:cNvPr id="6" name="Picture 5">
            <a:extLst>
              <a:ext uri="{FF2B5EF4-FFF2-40B4-BE49-F238E27FC236}">
                <a16:creationId xmlns:a16="http://schemas.microsoft.com/office/drawing/2014/main" id="{216A291F-A965-A630-5670-396B01C403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874498"/>
            <a:ext cx="12192000" cy="1196340"/>
          </a:xfrm>
          <a:prstGeom prst="rect">
            <a:avLst/>
          </a:prstGeom>
        </p:spPr>
      </p:pic>
    </p:spTree>
    <p:extLst>
      <p:ext uri="{BB962C8B-B14F-4D97-AF65-F5344CB8AC3E}">
        <p14:creationId xmlns:p14="http://schemas.microsoft.com/office/powerpoint/2010/main" val="3250656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26A8-D600-0011-FDCA-163A266D4B88}"/>
              </a:ext>
            </a:extLst>
          </p:cNvPr>
          <p:cNvSpPr>
            <a:spLocks noGrp="1"/>
          </p:cNvSpPr>
          <p:nvPr>
            <p:ph type="title"/>
          </p:nvPr>
        </p:nvSpPr>
        <p:spPr>
          <a:xfrm>
            <a:off x="930173" y="-1426369"/>
            <a:ext cx="10515600" cy="2852737"/>
          </a:xfrm>
        </p:spPr>
        <p:txBody>
          <a:bodyPr/>
          <a:lstStyle/>
          <a:p>
            <a:pPr algn="r" rtl="1"/>
            <a:r>
              <a:rPr lang="he-IL" dirty="0"/>
              <a:t>סיכום</a:t>
            </a:r>
            <a:endParaRPr lang="en-IL" dirty="0"/>
          </a:p>
        </p:txBody>
      </p:sp>
      <p:sp>
        <p:nvSpPr>
          <p:cNvPr id="4" name="Subtitle 2">
            <a:extLst>
              <a:ext uri="{FF2B5EF4-FFF2-40B4-BE49-F238E27FC236}">
                <a16:creationId xmlns:a16="http://schemas.microsoft.com/office/drawing/2014/main" id="{28B0A61E-6022-6FC9-53E1-9A5AAD7F2582}"/>
              </a:ext>
            </a:extLst>
          </p:cNvPr>
          <p:cNvSpPr txBox="1">
            <a:spLocks noGrp="1"/>
          </p:cNvSpPr>
          <p:nvPr>
            <p:ph type="body" idx="1"/>
          </p:nvPr>
        </p:nvSpPr>
        <p:spPr>
          <a:xfrm>
            <a:off x="1077657" y="2046467"/>
            <a:ext cx="10515600" cy="276506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r" rtl="1">
              <a:lnSpc>
                <a:spcPct val="120000"/>
              </a:lnSpc>
              <a:buFont typeface="Arial" panose="020B0604020202020204" pitchFamily="34" charset="0"/>
              <a:buChar char="•"/>
            </a:pPr>
            <a:r>
              <a:rPr lang="he-IL" sz="2800" dirty="0"/>
              <a:t>להריץ את המודל על טרנספורמציות שונות של תמונות</a:t>
            </a:r>
            <a:r>
              <a:rPr lang="en-IL" sz="2800" dirty="0"/>
              <a:t> (</a:t>
            </a:r>
            <a:r>
              <a:rPr lang="en-IL" sz="2800" dirty="0" err="1"/>
              <a:t>masks,crops</a:t>
            </a:r>
            <a:r>
              <a:rPr lang="en-IL" sz="2800" dirty="0"/>
              <a:t>) </a:t>
            </a:r>
            <a:r>
              <a:rPr lang="he-IL" sz="2800" dirty="0"/>
              <a:t> ולראות את ההשפעות</a:t>
            </a:r>
            <a:r>
              <a:rPr lang="en-IL" sz="2800" dirty="0"/>
              <a:t>.</a:t>
            </a:r>
            <a:r>
              <a:rPr lang="he-IL" sz="2800" dirty="0"/>
              <a:t> </a:t>
            </a:r>
            <a:endParaRPr lang="en-IL" sz="2800" dirty="0"/>
          </a:p>
          <a:p>
            <a:pPr marL="342900" indent="-342900" algn="r" rtl="1">
              <a:lnSpc>
                <a:spcPct val="120000"/>
              </a:lnSpc>
              <a:buFont typeface="Arial" panose="020B0604020202020204" pitchFamily="34" charset="0"/>
              <a:buChar char="•"/>
            </a:pPr>
            <a:r>
              <a:rPr lang="he-IL" sz="2800" dirty="0">
                <a:solidFill>
                  <a:schemeClr val="accent3">
                    <a:lumMod val="75000"/>
                  </a:schemeClr>
                </a:solidFill>
              </a:rPr>
              <a:t>להריץ את המודל על תמונות שונות של רחפנים: תחילה על רקע של שמיים, ולאחר מכן עם אובייקטים אחרים בתמונה</a:t>
            </a:r>
            <a:r>
              <a:rPr lang="en-IL" sz="2800" dirty="0">
                <a:solidFill>
                  <a:schemeClr val="accent3">
                    <a:lumMod val="75000"/>
                  </a:schemeClr>
                </a:solidFill>
              </a:rPr>
              <a:t>.</a:t>
            </a:r>
            <a:r>
              <a:rPr lang="he-IL" sz="2800" dirty="0">
                <a:solidFill>
                  <a:schemeClr val="accent3">
                    <a:lumMod val="75000"/>
                  </a:schemeClr>
                </a:solidFill>
              </a:rPr>
              <a:t> </a:t>
            </a:r>
            <a:endParaRPr lang="en-IL" sz="2800" dirty="0">
              <a:solidFill>
                <a:schemeClr val="accent3">
                  <a:lumMod val="75000"/>
                </a:schemeClr>
              </a:solidFill>
            </a:endParaRPr>
          </a:p>
          <a:p>
            <a:pPr marL="342900" indent="-342900" algn="r" rtl="1">
              <a:lnSpc>
                <a:spcPct val="120000"/>
              </a:lnSpc>
              <a:buFont typeface="Arial" panose="020B0604020202020204" pitchFamily="34" charset="0"/>
              <a:buChar char="•"/>
            </a:pPr>
            <a:r>
              <a:rPr lang="he-IL" sz="2800" dirty="0">
                <a:solidFill>
                  <a:schemeClr val="accent2">
                    <a:lumMod val="75000"/>
                  </a:schemeClr>
                </a:solidFill>
              </a:rPr>
              <a:t>להכין ארכיטקטורה של אימון המודל</a:t>
            </a:r>
            <a:r>
              <a:rPr lang="en-IL" sz="2800" dirty="0">
                <a:solidFill>
                  <a:schemeClr val="accent2">
                    <a:lumMod val="75000"/>
                  </a:schemeClr>
                </a:solidFill>
              </a:rPr>
              <a:t>.</a:t>
            </a:r>
          </a:p>
        </p:txBody>
      </p:sp>
      <p:sp>
        <p:nvSpPr>
          <p:cNvPr id="5" name="Half Frame 4">
            <a:extLst>
              <a:ext uri="{FF2B5EF4-FFF2-40B4-BE49-F238E27FC236}">
                <a16:creationId xmlns:a16="http://schemas.microsoft.com/office/drawing/2014/main" id="{F345127B-F2A3-04CC-5157-939E94C5BEA0}"/>
              </a:ext>
            </a:extLst>
          </p:cNvPr>
          <p:cNvSpPr/>
          <p:nvPr/>
        </p:nvSpPr>
        <p:spPr>
          <a:xfrm rot="13767287">
            <a:off x="7580673" y="2782528"/>
            <a:ext cx="747251" cy="1622323"/>
          </a:xfrm>
          <a:prstGeom prst="halfFra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IL">
              <a:solidFill>
                <a:schemeClr val="tx1"/>
              </a:solidFill>
            </a:endParaRPr>
          </a:p>
        </p:txBody>
      </p:sp>
      <p:sp>
        <p:nvSpPr>
          <p:cNvPr id="6" name="Half Frame 5">
            <a:extLst>
              <a:ext uri="{FF2B5EF4-FFF2-40B4-BE49-F238E27FC236}">
                <a16:creationId xmlns:a16="http://schemas.microsoft.com/office/drawing/2014/main" id="{05FB0779-14CC-C575-54D7-32941D48045D}"/>
              </a:ext>
            </a:extLst>
          </p:cNvPr>
          <p:cNvSpPr/>
          <p:nvPr/>
        </p:nvSpPr>
        <p:spPr>
          <a:xfrm rot="13767287">
            <a:off x="7300452" y="1426415"/>
            <a:ext cx="747251" cy="1622323"/>
          </a:xfrm>
          <a:prstGeom prst="halfFram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IL">
              <a:solidFill>
                <a:schemeClr val="tx1"/>
              </a:solidFill>
            </a:endParaRPr>
          </a:p>
        </p:txBody>
      </p:sp>
      <p:sp>
        <p:nvSpPr>
          <p:cNvPr id="7" name="Rectangle: Rounded Corners 6">
            <a:extLst>
              <a:ext uri="{FF2B5EF4-FFF2-40B4-BE49-F238E27FC236}">
                <a16:creationId xmlns:a16="http://schemas.microsoft.com/office/drawing/2014/main" id="{42D861A3-F0B7-E088-A1BC-DEF97598A872}"/>
              </a:ext>
            </a:extLst>
          </p:cNvPr>
          <p:cNvSpPr/>
          <p:nvPr/>
        </p:nvSpPr>
        <p:spPr>
          <a:xfrm rot="3202177">
            <a:off x="7027316" y="2365698"/>
            <a:ext cx="1120878" cy="2134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TextBox 7">
            <a:extLst>
              <a:ext uri="{FF2B5EF4-FFF2-40B4-BE49-F238E27FC236}">
                <a16:creationId xmlns:a16="http://schemas.microsoft.com/office/drawing/2014/main" id="{1C1E65A1-64A1-DDAD-F812-6802B4EB620D}"/>
              </a:ext>
            </a:extLst>
          </p:cNvPr>
          <p:cNvSpPr txBox="1"/>
          <p:nvPr/>
        </p:nvSpPr>
        <p:spPr>
          <a:xfrm>
            <a:off x="1780098" y="2670408"/>
            <a:ext cx="5122606" cy="369332"/>
          </a:xfrm>
          <a:prstGeom prst="rect">
            <a:avLst/>
          </a:prstGeom>
          <a:noFill/>
        </p:spPr>
        <p:txBody>
          <a:bodyPr wrap="square" rtlCol="0">
            <a:spAutoFit/>
          </a:bodyPr>
          <a:lstStyle/>
          <a:p>
            <a:pPr algn="r" rtl="1"/>
            <a:r>
              <a:rPr lang="he-IL" dirty="0">
                <a:solidFill>
                  <a:srgbClr val="FF0000"/>
                </a:solidFill>
              </a:rPr>
              <a:t>נצטרך לשפר אותן ולהגיע לתוצאות ברורות</a:t>
            </a:r>
            <a:endParaRPr lang="en-IL" dirty="0">
              <a:solidFill>
                <a:srgbClr val="FF0000"/>
              </a:solidFill>
            </a:endParaRPr>
          </a:p>
        </p:txBody>
      </p:sp>
    </p:spTree>
    <p:extLst>
      <p:ext uri="{BB962C8B-B14F-4D97-AF65-F5344CB8AC3E}">
        <p14:creationId xmlns:p14="http://schemas.microsoft.com/office/powerpoint/2010/main" val="1925697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descr="תמונה שמכילה גרפיקה, תרשים, צבעוני, עיגול&#10;&#10;תוכן בינה מלאכותית גנרטיבית עשוי להיות שגוי.">
            <a:extLst>
              <a:ext uri="{FF2B5EF4-FFF2-40B4-BE49-F238E27FC236}">
                <a16:creationId xmlns:a16="http://schemas.microsoft.com/office/drawing/2014/main" id="{79EB0603-63E3-BB4B-752E-73CBC140BA0C}"/>
              </a:ext>
            </a:extLst>
          </p:cNvPr>
          <p:cNvPicPr>
            <a:picLocks noChangeAspect="1"/>
          </p:cNvPicPr>
          <p:nvPr/>
        </p:nvPicPr>
        <p:blipFill>
          <a:blip r:embed="rId2"/>
          <a:stretch>
            <a:fillRect/>
          </a:stretch>
        </p:blipFill>
        <p:spPr>
          <a:xfrm>
            <a:off x="0" y="44811"/>
            <a:ext cx="12192000" cy="6768377"/>
          </a:xfrm>
          <a:prstGeom prst="rect">
            <a:avLst/>
          </a:prstGeom>
        </p:spPr>
      </p:pic>
      <p:sp>
        <p:nvSpPr>
          <p:cNvPr id="2" name="כותרת 1">
            <a:extLst>
              <a:ext uri="{FF2B5EF4-FFF2-40B4-BE49-F238E27FC236}">
                <a16:creationId xmlns:a16="http://schemas.microsoft.com/office/drawing/2014/main" id="{E9AAEC87-D04F-07E6-7918-8FCF2EEE56D3}"/>
              </a:ext>
            </a:extLst>
          </p:cNvPr>
          <p:cNvSpPr>
            <a:spLocks noGrp="1"/>
          </p:cNvSpPr>
          <p:nvPr>
            <p:ph type="title"/>
          </p:nvPr>
        </p:nvSpPr>
        <p:spPr>
          <a:xfrm>
            <a:off x="753192" y="842168"/>
            <a:ext cx="10515600" cy="2852737"/>
          </a:xfrm>
        </p:spPr>
        <p:txBody>
          <a:bodyPr/>
          <a:lstStyle/>
          <a:p>
            <a:r>
              <a:rPr lang="he-IL" dirty="0"/>
              <a:t>שבוע 4</a:t>
            </a:r>
          </a:p>
        </p:txBody>
      </p:sp>
      <p:sp>
        <p:nvSpPr>
          <p:cNvPr id="3" name="מציין מיקום טקסט 2">
            <a:extLst>
              <a:ext uri="{FF2B5EF4-FFF2-40B4-BE49-F238E27FC236}">
                <a16:creationId xmlns:a16="http://schemas.microsoft.com/office/drawing/2014/main" id="{86A4A19D-3C36-BCF1-9E72-0637B30D5267}"/>
              </a:ext>
            </a:extLst>
          </p:cNvPr>
          <p:cNvSpPr>
            <a:spLocks noGrp="1"/>
          </p:cNvSpPr>
          <p:nvPr>
            <p:ph type="body" idx="1"/>
          </p:nvPr>
        </p:nvSpPr>
        <p:spPr>
          <a:xfrm>
            <a:off x="501446" y="4589463"/>
            <a:ext cx="4581832" cy="1500187"/>
          </a:xfrm>
        </p:spPr>
        <p:txBody>
          <a:bodyPr>
            <a:normAutofit fontScale="85000" lnSpcReduction="10000"/>
          </a:bodyPr>
          <a:lstStyle/>
          <a:p>
            <a:pPr algn="r"/>
            <a:r>
              <a:rPr lang="he-IL" dirty="0">
                <a:solidFill>
                  <a:schemeClr val="tx1"/>
                </a:solidFill>
              </a:rPr>
              <a:t>דרישות:</a:t>
            </a:r>
          </a:p>
          <a:p>
            <a:pPr marL="342900" indent="-342900" algn="r" rtl="1">
              <a:buFont typeface="Arial" panose="020B0604020202020204" pitchFamily="34" charset="0"/>
              <a:buChar char="•"/>
            </a:pPr>
            <a:r>
              <a:rPr lang="en-US" dirty="0">
                <a:solidFill>
                  <a:schemeClr val="tx1"/>
                </a:solidFill>
              </a:rPr>
              <a:t>mask-&gt;depth VS depth-&gt; mask</a:t>
            </a:r>
            <a:r>
              <a:rPr lang="he-IL" dirty="0">
                <a:solidFill>
                  <a:schemeClr val="tx1"/>
                </a:solidFill>
              </a:rPr>
              <a:t>.</a:t>
            </a:r>
            <a:endParaRPr lang="en-US" dirty="0">
              <a:solidFill>
                <a:schemeClr val="tx1"/>
              </a:solidFill>
            </a:endParaRPr>
          </a:p>
          <a:p>
            <a:pPr marL="342900" indent="-342900" algn="r" rtl="1">
              <a:buFont typeface="Arial" panose="020B0604020202020204" pitchFamily="34" charset="0"/>
              <a:buChar char="•"/>
            </a:pPr>
            <a:r>
              <a:rPr lang="he-IL" dirty="0">
                <a:solidFill>
                  <a:schemeClr val="tx1"/>
                </a:solidFill>
              </a:rPr>
              <a:t>בניית ארכיטקטורה ראשונית לאימון.</a:t>
            </a:r>
          </a:p>
          <a:p>
            <a:pPr marL="342900" indent="-342900" algn="r" rtl="1">
              <a:buFont typeface="Arial" panose="020B0604020202020204" pitchFamily="34" charset="0"/>
              <a:buChar char="•"/>
            </a:pPr>
            <a:r>
              <a:rPr lang="he-IL" dirty="0">
                <a:solidFill>
                  <a:schemeClr val="tx1"/>
                </a:solidFill>
              </a:rPr>
              <a:t>מוכנים של </a:t>
            </a:r>
            <a:r>
              <a:rPr lang="en-US" dirty="0">
                <a:solidFill>
                  <a:schemeClr val="tx1"/>
                </a:solidFill>
              </a:rPr>
              <a:t> </a:t>
            </a:r>
            <a:r>
              <a:rPr lang="en-US" dirty="0" err="1">
                <a:solidFill>
                  <a:schemeClr val="tx1"/>
                </a:solidFill>
              </a:rPr>
              <a:t>pipelins</a:t>
            </a:r>
            <a:r>
              <a:rPr lang="en-US" dirty="0">
                <a:solidFill>
                  <a:schemeClr val="tx1"/>
                </a:solidFill>
              </a:rPr>
              <a:t> </a:t>
            </a:r>
            <a:r>
              <a:rPr lang="he-IL" dirty="0">
                <a:solidFill>
                  <a:schemeClr val="tx1"/>
                </a:solidFill>
              </a:rPr>
              <a:t>בדיקה על של</a:t>
            </a:r>
            <a:r>
              <a:rPr lang="en-IL" dirty="0">
                <a:solidFill>
                  <a:schemeClr val="tx1"/>
                </a:solidFill>
              </a:rPr>
              <a:t> yolo </a:t>
            </a:r>
            <a:r>
              <a:rPr lang="he-IL" dirty="0">
                <a:solidFill>
                  <a:schemeClr val="tx1"/>
                </a:solidFill>
              </a:rPr>
              <a:t>.</a:t>
            </a:r>
          </a:p>
        </p:txBody>
      </p:sp>
      <p:sp>
        <p:nvSpPr>
          <p:cNvPr id="6" name="TextBox 5">
            <a:extLst>
              <a:ext uri="{FF2B5EF4-FFF2-40B4-BE49-F238E27FC236}">
                <a16:creationId xmlns:a16="http://schemas.microsoft.com/office/drawing/2014/main" id="{BC901994-A1AA-263A-0AFC-66B5AD5FC6D4}"/>
              </a:ext>
            </a:extLst>
          </p:cNvPr>
          <p:cNvSpPr txBox="1"/>
          <p:nvPr/>
        </p:nvSpPr>
        <p:spPr>
          <a:xfrm>
            <a:off x="1681316" y="3681259"/>
            <a:ext cx="6174658" cy="369332"/>
          </a:xfrm>
          <a:prstGeom prst="rect">
            <a:avLst/>
          </a:prstGeom>
          <a:noFill/>
        </p:spPr>
        <p:txBody>
          <a:bodyPr wrap="square">
            <a:spAutoFit/>
          </a:bodyPr>
          <a:lstStyle/>
          <a:p>
            <a:r>
              <a:rPr lang="he-IL" dirty="0"/>
              <a:t>16.12.2025</a:t>
            </a:r>
          </a:p>
        </p:txBody>
      </p:sp>
    </p:spTree>
    <p:extLst>
      <p:ext uri="{BB962C8B-B14F-4D97-AF65-F5344CB8AC3E}">
        <p14:creationId xmlns:p14="http://schemas.microsoft.com/office/powerpoint/2010/main" val="1660868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כותרת 1">
            <a:extLst>
              <a:ext uri="{FF2B5EF4-FFF2-40B4-BE49-F238E27FC236}">
                <a16:creationId xmlns:a16="http://schemas.microsoft.com/office/drawing/2014/main" id="{B52D04A6-0EB2-C0D8-A350-55AC414F73E8}"/>
              </a:ext>
            </a:extLst>
          </p:cNvPr>
          <p:cNvSpPr>
            <a:spLocks noGrp="1"/>
          </p:cNvSpPr>
          <p:nvPr>
            <p:ph type="title"/>
          </p:nvPr>
        </p:nvSpPr>
        <p:spPr>
          <a:xfrm>
            <a:off x="6700838" y="707132"/>
            <a:ext cx="3062287" cy="2387600"/>
          </a:xfrm>
        </p:spPr>
        <p:txBody>
          <a:bodyPr vert="horz" lIns="91440" tIns="45720" rIns="91440" bIns="45720" rtlCol="0" anchor="b">
            <a:normAutofit/>
          </a:bodyPr>
          <a:lstStyle/>
          <a:p>
            <a:r>
              <a:rPr lang="en-US" sz="3500">
                <a:solidFill>
                  <a:schemeClr val="bg1"/>
                </a:solidFill>
              </a:rPr>
              <a:t>mask-&gt;depth VS depth-&gt; mask</a:t>
            </a:r>
            <a:br>
              <a:rPr lang="en-US" sz="3500">
                <a:solidFill>
                  <a:schemeClr val="bg1"/>
                </a:solidFill>
              </a:rPr>
            </a:br>
            <a:endParaRPr lang="en-US" sz="3500">
              <a:solidFill>
                <a:schemeClr val="bg1"/>
              </a:solidFill>
            </a:endParaRPr>
          </a:p>
        </p:txBody>
      </p:sp>
      <p:pic>
        <p:nvPicPr>
          <p:cNvPr id="7" name="Picture 6">
            <a:extLst>
              <a:ext uri="{FF2B5EF4-FFF2-40B4-BE49-F238E27FC236}">
                <a16:creationId xmlns:a16="http://schemas.microsoft.com/office/drawing/2014/main" id="{5DD86131-4932-0C7B-EBCF-DBFD0EBCEF4F}"/>
              </a:ext>
            </a:extLst>
          </p:cNvPr>
          <p:cNvPicPr>
            <a:picLocks noChangeAspect="1"/>
          </p:cNvPicPr>
          <p:nvPr/>
        </p:nvPicPr>
        <p:blipFill>
          <a:blip r:embed="rId2"/>
          <a:stretch>
            <a:fillRect/>
          </a:stretch>
        </p:blipFill>
        <p:spPr>
          <a:xfrm>
            <a:off x="187880" y="128833"/>
            <a:ext cx="5303283" cy="2055022"/>
          </a:xfrm>
          <a:prstGeom prst="rect">
            <a:avLst/>
          </a:prstGeom>
        </p:spPr>
      </p:pic>
      <p:pic>
        <p:nvPicPr>
          <p:cNvPr id="9" name="Picture 8">
            <a:extLst>
              <a:ext uri="{FF2B5EF4-FFF2-40B4-BE49-F238E27FC236}">
                <a16:creationId xmlns:a16="http://schemas.microsoft.com/office/drawing/2014/main" id="{984FA2C4-C508-AEAB-0763-82DD657579AF}"/>
              </a:ext>
            </a:extLst>
          </p:cNvPr>
          <p:cNvPicPr>
            <a:picLocks noChangeAspect="1"/>
          </p:cNvPicPr>
          <p:nvPr/>
        </p:nvPicPr>
        <p:blipFill>
          <a:blip r:embed="rId3"/>
          <a:stretch>
            <a:fillRect/>
          </a:stretch>
        </p:blipFill>
        <p:spPr>
          <a:xfrm>
            <a:off x="187879" y="2226084"/>
            <a:ext cx="5235711" cy="2055017"/>
          </a:xfrm>
          <a:prstGeom prst="rect">
            <a:avLst/>
          </a:prstGeom>
        </p:spPr>
      </p:pic>
      <p:cxnSp>
        <p:nvCxnSpPr>
          <p:cNvPr id="36" name="Straight Connector 35">
            <a:extLst>
              <a:ext uri="{FF2B5EF4-FFF2-40B4-BE49-F238E27FC236}">
                <a16:creationId xmlns:a16="http://schemas.microsoft.com/office/drawing/2014/main" id="{07A9243D-8FC3-4B36-874B-55906B03F4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00838" y="3209925"/>
            <a:ext cx="536495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34C7D13-A025-D8E0-2D36-F26008BBD9FC}"/>
              </a:ext>
            </a:extLst>
          </p:cNvPr>
          <p:cNvPicPr>
            <a:picLocks noChangeAspect="1"/>
          </p:cNvPicPr>
          <p:nvPr/>
        </p:nvPicPr>
        <p:blipFill>
          <a:blip r:embed="rId4"/>
          <a:stretch>
            <a:fillRect/>
          </a:stretch>
        </p:blipFill>
        <p:spPr>
          <a:xfrm>
            <a:off x="187878" y="4409939"/>
            <a:ext cx="5412247" cy="2097246"/>
          </a:xfrm>
          <a:prstGeom prst="rect">
            <a:avLst/>
          </a:prstGeom>
        </p:spPr>
      </p:pic>
      <p:cxnSp>
        <p:nvCxnSpPr>
          <p:cNvPr id="38" name="Straight Connector 37">
            <a:extLst>
              <a:ext uri="{FF2B5EF4-FFF2-40B4-BE49-F238E27FC236}">
                <a16:creationId xmlns:a16="http://schemas.microsoft.com/office/drawing/2014/main" id="{86A3C11F-06C7-4C4D-A907-4F4DAA902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8747"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233ED10-C1F6-1B22-527E-EC2E57F44224}"/>
              </a:ext>
            </a:extLst>
          </p:cNvPr>
          <p:cNvPicPr>
            <a:picLocks noChangeAspect="1"/>
          </p:cNvPicPr>
          <p:nvPr/>
        </p:nvPicPr>
        <p:blipFill>
          <a:blip r:embed="rId5"/>
          <a:stretch>
            <a:fillRect/>
          </a:stretch>
        </p:blipFill>
        <p:spPr>
          <a:xfrm>
            <a:off x="5743141" y="3801864"/>
            <a:ext cx="6295272" cy="2705321"/>
          </a:xfrm>
          <a:prstGeom prst="rect">
            <a:avLst/>
          </a:prstGeom>
        </p:spPr>
      </p:pic>
    </p:spTree>
    <p:extLst>
      <p:ext uri="{BB962C8B-B14F-4D97-AF65-F5344CB8AC3E}">
        <p14:creationId xmlns:p14="http://schemas.microsoft.com/office/powerpoint/2010/main" val="14537280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DD0F33-6D2D-57E8-7995-D79D1EA0A5BF}"/>
              </a:ext>
            </a:extLst>
          </p:cNvPr>
          <p:cNvPicPr>
            <a:picLocks noChangeAspect="1"/>
          </p:cNvPicPr>
          <p:nvPr/>
        </p:nvPicPr>
        <p:blipFill>
          <a:blip r:embed="rId2"/>
          <a:stretch>
            <a:fillRect/>
          </a:stretch>
        </p:blipFill>
        <p:spPr>
          <a:xfrm>
            <a:off x="144376" y="220505"/>
            <a:ext cx="5777628" cy="2412159"/>
          </a:xfrm>
          <a:prstGeom prst="rect">
            <a:avLst/>
          </a:prstGeom>
        </p:spPr>
      </p:pic>
      <p:cxnSp>
        <p:nvCxnSpPr>
          <p:cNvPr id="24" name="Straight Connector 23">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FB3F2BE-FCA9-AE6E-F103-065EE416836D}"/>
              </a:ext>
            </a:extLst>
          </p:cNvPr>
          <p:cNvPicPr>
            <a:picLocks noChangeAspect="1"/>
          </p:cNvPicPr>
          <p:nvPr/>
        </p:nvPicPr>
        <p:blipFill>
          <a:blip r:embed="rId3"/>
          <a:stretch>
            <a:fillRect/>
          </a:stretch>
        </p:blipFill>
        <p:spPr>
          <a:xfrm>
            <a:off x="6161334" y="542612"/>
            <a:ext cx="5954609" cy="2277636"/>
          </a:xfrm>
          <a:prstGeom prst="rect">
            <a:avLst/>
          </a:prstGeom>
        </p:spPr>
      </p:pic>
      <p:cxnSp>
        <p:nvCxnSpPr>
          <p:cNvPr id="25" name="Straight Connector 24">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6F2782D-8D58-73F5-7448-AA58742F4059}"/>
              </a:ext>
            </a:extLst>
          </p:cNvPr>
          <p:cNvPicPr>
            <a:picLocks noChangeAspect="1"/>
          </p:cNvPicPr>
          <p:nvPr/>
        </p:nvPicPr>
        <p:blipFill>
          <a:blip r:embed="rId4"/>
          <a:stretch>
            <a:fillRect/>
          </a:stretch>
        </p:blipFill>
        <p:spPr>
          <a:xfrm>
            <a:off x="-446367" y="3826332"/>
            <a:ext cx="6537570" cy="2811154"/>
          </a:xfrm>
          <a:prstGeom prst="rect">
            <a:avLst/>
          </a:prstGeom>
        </p:spPr>
      </p:pic>
      <p:pic>
        <p:nvPicPr>
          <p:cNvPr id="5" name="Picture 4">
            <a:extLst>
              <a:ext uri="{FF2B5EF4-FFF2-40B4-BE49-F238E27FC236}">
                <a16:creationId xmlns:a16="http://schemas.microsoft.com/office/drawing/2014/main" id="{775B6E60-CC1D-30C7-6F20-EA1055E6F2E2}"/>
              </a:ext>
            </a:extLst>
          </p:cNvPr>
          <p:cNvPicPr>
            <a:picLocks noChangeAspect="1"/>
          </p:cNvPicPr>
          <p:nvPr/>
        </p:nvPicPr>
        <p:blipFill>
          <a:blip r:embed="rId5"/>
          <a:stretch>
            <a:fillRect/>
          </a:stretch>
        </p:blipFill>
        <p:spPr>
          <a:xfrm>
            <a:off x="6100798" y="3826332"/>
            <a:ext cx="6197475" cy="2695901"/>
          </a:xfrm>
          <a:prstGeom prst="rect">
            <a:avLst/>
          </a:prstGeom>
        </p:spPr>
      </p:pic>
    </p:spTree>
    <p:extLst>
      <p:ext uri="{BB962C8B-B14F-4D97-AF65-F5344CB8AC3E}">
        <p14:creationId xmlns:p14="http://schemas.microsoft.com/office/powerpoint/2010/main" val="2450450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52042D8-510D-033A-61D6-BDFD0672389B}"/>
              </a:ext>
            </a:extLst>
          </p:cNvPr>
          <p:cNvSpPr>
            <a:spLocks noGrp="1"/>
          </p:cNvSpPr>
          <p:nvPr>
            <p:ph type="title"/>
          </p:nvPr>
        </p:nvSpPr>
        <p:spPr/>
        <p:txBody>
          <a:bodyPr/>
          <a:lstStyle/>
          <a:p>
            <a:pPr algn="r" rtl="1"/>
            <a:r>
              <a:rPr lang="he-IL" dirty="0"/>
              <a:t>ארכיטקטורת המודל</a:t>
            </a:r>
          </a:p>
        </p:txBody>
      </p:sp>
      <p:pic>
        <p:nvPicPr>
          <p:cNvPr id="5" name="מציין מיקום תוכן 4" descr="תמונה שמכילה טקסט, צילום מסך, גופן, מספר&#10;&#10;תוכן בינה מלאכותית גנרטיבית עשוי להיות שגוי.">
            <a:extLst>
              <a:ext uri="{FF2B5EF4-FFF2-40B4-BE49-F238E27FC236}">
                <a16:creationId xmlns:a16="http://schemas.microsoft.com/office/drawing/2014/main" id="{F3419148-7992-21FE-F106-878A075BE7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5030" y="1358901"/>
            <a:ext cx="9721940" cy="5307192"/>
          </a:xfrm>
        </p:spPr>
      </p:pic>
    </p:spTree>
    <p:extLst>
      <p:ext uri="{BB962C8B-B14F-4D97-AF65-F5344CB8AC3E}">
        <p14:creationId xmlns:p14="http://schemas.microsoft.com/office/powerpoint/2010/main" val="15486499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A4639576-4618-4CE0-25DF-C2AAA492113B}"/>
              </a:ext>
            </a:extLst>
          </p:cNvPr>
          <p:cNvSpPr>
            <a:spLocks noGrp="1"/>
          </p:cNvSpPr>
          <p:nvPr>
            <p:ph type="title"/>
          </p:nvPr>
        </p:nvSpPr>
        <p:spPr>
          <a:xfrm>
            <a:off x="630936" y="639520"/>
            <a:ext cx="3429000" cy="1719072"/>
          </a:xfrm>
        </p:spPr>
        <p:txBody>
          <a:bodyPr anchor="b">
            <a:normAutofit/>
          </a:bodyPr>
          <a:lstStyle/>
          <a:p>
            <a:pPr algn="ctr"/>
            <a:r>
              <a:rPr lang="he-IL" sz="5400" dirty="0"/>
              <a:t>"אימון" המודל</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מציין מיקום תוכן 2">
            <a:extLst>
              <a:ext uri="{FF2B5EF4-FFF2-40B4-BE49-F238E27FC236}">
                <a16:creationId xmlns:a16="http://schemas.microsoft.com/office/drawing/2014/main" id="{91043EC6-0937-03DD-908D-87E11ED018FA}"/>
              </a:ext>
            </a:extLst>
          </p:cNvPr>
          <p:cNvSpPr>
            <a:spLocks noGrp="1"/>
          </p:cNvSpPr>
          <p:nvPr>
            <p:ph idx="1"/>
          </p:nvPr>
        </p:nvSpPr>
        <p:spPr>
          <a:xfrm>
            <a:off x="630936" y="2807208"/>
            <a:ext cx="3429000" cy="3734816"/>
          </a:xfrm>
        </p:spPr>
        <p:txBody>
          <a:bodyPr anchor="t">
            <a:normAutofit fontScale="92500" lnSpcReduction="10000"/>
          </a:bodyPr>
          <a:lstStyle/>
          <a:p>
            <a:pPr algn="r" rtl="1"/>
            <a:r>
              <a:rPr lang="he-IL" sz="2200" dirty="0"/>
              <a:t>עבור כל פריים: מאתרים את </a:t>
            </a:r>
            <a:r>
              <a:rPr lang="he-IL" sz="2200" dirty="0" err="1"/>
              <a:t>הרחפן</a:t>
            </a:r>
            <a:r>
              <a:rPr lang="he-IL" sz="2200" dirty="0"/>
              <a:t> בתמונה, מחשבים מפת עומק, מחלצים ערך עומק יחסי באזור </a:t>
            </a:r>
            <a:r>
              <a:rPr lang="he-IL" sz="2200" dirty="0" err="1"/>
              <a:t>הרחפן</a:t>
            </a:r>
            <a:r>
              <a:rPr lang="he-IL" sz="2200" dirty="0"/>
              <a:t>, מצמידים לערך מרחק אמת </a:t>
            </a:r>
            <a:r>
              <a:rPr lang="he-IL" sz="2200" dirty="0" err="1"/>
              <a:t>מהדאטאס</a:t>
            </a:r>
            <a:endParaRPr lang="he-IL" sz="2200" dirty="0"/>
          </a:p>
          <a:p>
            <a:pPr algn="r" rtl="1"/>
            <a:r>
              <a:rPr lang="he-IL" sz="2200" dirty="0"/>
              <a:t>לאחר איסוף הדגימות מבצעים רגרסיה לינארית </a:t>
            </a:r>
            <a:r>
              <a:rPr lang="en-US" sz="2400" dirty="0"/>
              <a:t>Least) (Squares</a:t>
            </a:r>
            <a:r>
              <a:rPr lang="he-IL" sz="2200" dirty="0"/>
              <a:t>, בשביל לקבל פקטור יציב</a:t>
            </a:r>
          </a:p>
          <a:p>
            <a:pPr algn="r" rtl="1"/>
            <a:r>
              <a:rPr lang="he-IL" sz="2200" dirty="0"/>
              <a:t>פקטור זה נשמר ומשמש בזמן הריצה</a:t>
            </a:r>
          </a:p>
          <a:p>
            <a:pPr algn="r" rtl="1"/>
            <a:r>
              <a:rPr lang="he-IL" sz="2200" dirty="0"/>
              <a:t>(בעתיד נייצר </a:t>
            </a:r>
            <a:r>
              <a:rPr lang="he-IL" sz="2200" dirty="0" err="1"/>
              <a:t>פקטורי</a:t>
            </a:r>
            <a:r>
              <a:rPr lang="he-IL" sz="2200" dirty="0"/>
              <a:t> </a:t>
            </a:r>
            <a:r>
              <a:rPr lang="en-US" sz="2200" dirty="0"/>
              <a:t>S</a:t>
            </a:r>
            <a:r>
              <a:rPr lang="he-IL" sz="2200" dirty="0"/>
              <a:t> שונים עבור מצבי מזג אוויר שונים)</a:t>
            </a:r>
          </a:p>
        </p:txBody>
      </p:sp>
      <p:pic>
        <p:nvPicPr>
          <p:cNvPr id="5" name="תמונה 4" descr="תמונה שמכילה טקסט, צילום מסך, תוכנה, מערכת הפעלה&#10;&#10;תוכן בינה מלאכותית גנרטיבית עשוי להיות שגוי.">
            <a:extLst>
              <a:ext uri="{FF2B5EF4-FFF2-40B4-BE49-F238E27FC236}">
                <a16:creationId xmlns:a16="http://schemas.microsoft.com/office/drawing/2014/main" id="{1511F828-8B31-C787-A3B4-72DC166DD20F}"/>
              </a:ext>
            </a:extLst>
          </p:cNvPr>
          <p:cNvPicPr>
            <a:picLocks noChangeAspect="1"/>
          </p:cNvPicPr>
          <p:nvPr/>
        </p:nvPicPr>
        <p:blipFill>
          <a:blip r:embed="rId2"/>
          <a:stretch>
            <a:fillRect/>
          </a:stretch>
        </p:blipFill>
        <p:spPr>
          <a:xfrm>
            <a:off x="4654296" y="848734"/>
            <a:ext cx="6903720" cy="5160531"/>
          </a:xfrm>
          <a:prstGeom prst="rect">
            <a:avLst/>
          </a:prstGeom>
        </p:spPr>
      </p:pic>
    </p:spTree>
    <p:extLst>
      <p:ext uri="{BB962C8B-B14F-4D97-AF65-F5344CB8AC3E}">
        <p14:creationId xmlns:p14="http://schemas.microsoft.com/office/powerpoint/2010/main" val="677127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37B2035-1FCB-439A-B421-095E136C7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76D6CDF-C512-4739-B158-55EE955E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3" y="-1"/>
            <a:ext cx="1219200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0FDDC5-B657-C0E6-D368-B4AC667CF586}"/>
              </a:ext>
            </a:extLst>
          </p:cNvPr>
          <p:cNvSpPr>
            <a:spLocks noGrp="1"/>
          </p:cNvSpPr>
          <p:nvPr>
            <p:ph type="title"/>
          </p:nvPr>
        </p:nvSpPr>
        <p:spPr>
          <a:xfrm>
            <a:off x="1137033" y="670559"/>
            <a:ext cx="4683321" cy="2148841"/>
          </a:xfrm>
        </p:spPr>
        <p:txBody>
          <a:bodyPr vert="horz" lIns="91440" tIns="45720" rIns="91440" bIns="45720" rtlCol="0" anchor="t">
            <a:normAutofit/>
          </a:bodyPr>
          <a:lstStyle/>
          <a:p>
            <a:r>
              <a:rPr lang="en-US" b="1"/>
              <a:t>הגדרת המשימה והיקף</a:t>
            </a:r>
          </a:p>
        </p:txBody>
      </p:sp>
      <p:pic>
        <p:nvPicPr>
          <p:cNvPr id="5" name="Content Placeholder 4" descr="רחפן משלוח">
            <a:extLst>
              <a:ext uri="{FF2B5EF4-FFF2-40B4-BE49-F238E27FC236}">
                <a16:creationId xmlns:a16="http://schemas.microsoft.com/office/drawing/2014/main" id="{DD51BA8D-4D37-46B0-AB73-AFF0EAB291FA}"/>
              </a:ext>
            </a:extLst>
          </p:cNvPr>
          <p:cNvPicPr>
            <a:picLocks noGrp="1" noChangeAspect="1"/>
          </p:cNvPicPr>
          <p:nvPr>
            <p:ph sz="half" idx="1"/>
          </p:nvPr>
        </p:nvPicPr>
        <p:blipFill>
          <a:blip r:embed="rId3"/>
          <a:srcRect t="3018" b="9794"/>
          <a:stretch>
            <a:fillRect/>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
        <p:nvSpPr>
          <p:cNvPr id="6" name="Rectangle 2">
            <a:extLst>
              <a:ext uri="{FF2B5EF4-FFF2-40B4-BE49-F238E27FC236}">
                <a16:creationId xmlns:a16="http://schemas.microsoft.com/office/drawing/2014/main" id="{31F359A4-2435-CE36-CE03-3BB0DC25B08E}"/>
              </a:ext>
            </a:extLst>
          </p:cNvPr>
          <p:cNvSpPr>
            <a:spLocks noGrp="1" noChangeArrowheads="1"/>
          </p:cNvSpPr>
          <p:nvPr>
            <p:ph sz="half" idx="2"/>
          </p:nvPr>
        </p:nvSpPr>
        <p:spPr bwMode="auto">
          <a:xfrm>
            <a:off x="5617029" y="1407332"/>
            <a:ext cx="5735184"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r" rtl="1" eaLnBrk="0" fontAlgn="base" hangingPunct="0">
              <a:lnSpc>
                <a:spcPct val="100000"/>
              </a:lnSpc>
              <a:spcBef>
                <a:spcPct val="0"/>
              </a:spcBef>
              <a:spcAft>
                <a:spcPct val="0"/>
              </a:spcAft>
              <a:buNone/>
            </a:pPr>
            <a:endParaRPr lang="he-IL" sz="1800" dirty="0"/>
          </a:p>
          <a:p>
            <a:pPr marL="0" indent="0" algn="r" rtl="1" eaLnBrk="0" fontAlgn="base" hangingPunct="0">
              <a:lnSpc>
                <a:spcPct val="100000"/>
              </a:lnSpc>
              <a:spcBef>
                <a:spcPct val="0"/>
              </a:spcBef>
              <a:spcAft>
                <a:spcPct val="0"/>
              </a:spcAft>
              <a:buNone/>
            </a:pPr>
            <a:r>
              <a:rPr lang="he-IL" sz="1800" dirty="0"/>
              <a:t>חלוקת הפרויקט: </a:t>
            </a:r>
          </a:p>
          <a:p>
            <a:pPr algn="r" rtl="1" eaLnBrk="0" fontAlgn="base" hangingPunct="0">
              <a:lnSpc>
                <a:spcPct val="100000"/>
              </a:lnSpc>
              <a:spcBef>
                <a:spcPct val="0"/>
              </a:spcBef>
              <a:spcAft>
                <a:spcPct val="0"/>
              </a:spcAft>
            </a:pPr>
            <a:r>
              <a:rPr lang="he-IL" sz="1800" dirty="0"/>
              <a:t>צוות אחר מטפל ב-</a:t>
            </a:r>
            <a:r>
              <a:rPr lang="en-IL" sz="1800" dirty="0"/>
              <a:t>X,Y </a:t>
            </a:r>
            <a:r>
              <a:rPr lang="he-IL" sz="1800" dirty="0"/>
              <a:t>, אנחנו אחראים על </a:t>
            </a:r>
            <a:r>
              <a:rPr lang="en-IL" sz="1800" dirty="0"/>
              <a:t>Z</a:t>
            </a:r>
            <a:r>
              <a:rPr lang="he-IL" sz="1800" dirty="0"/>
              <a:t>.</a:t>
            </a:r>
            <a:br>
              <a:rPr lang="en-IL" sz="1800" dirty="0"/>
            </a:br>
            <a:endParaRPr lang="he-IL" sz="1800" dirty="0"/>
          </a:p>
          <a:p>
            <a:pPr marL="0" indent="0" algn="r" rtl="1" eaLnBrk="0" fontAlgn="base" hangingPunct="0">
              <a:lnSpc>
                <a:spcPct val="100000"/>
              </a:lnSpc>
              <a:spcBef>
                <a:spcPct val="0"/>
              </a:spcBef>
              <a:spcAft>
                <a:spcPct val="0"/>
              </a:spcAft>
              <a:buNone/>
            </a:pPr>
            <a:r>
              <a:rPr lang="he-IL" sz="1800" dirty="0"/>
              <a:t>קלט למערכת:</a:t>
            </a:r>
          </a:p>
          <a:p>
            <a:pPr algn="r" rtl="1" eaLnBrk="0" fontAlgn="base" hangingPunct="0">
              <a:lnSpc>
                <a:spcPct val="100000"/>
              </a:lnSpc>
              <a:spcBef>
                <a:spcPct val="0"/>
              </a:spcBef>
              <a:spcAft>
                <a:spcPct val="0"/>
              </a:spcAft>
            </a:pPr>
            <a:r>
              <a:rPr lang="he-IL" sz="1800" dirty="0"/>
              <a:t> תמונה, </a:t>
            </a:r>
            <a:r>
              <a:rPr lang="en-IL" sz="1800" dirty="0"/>
              <a:t>Bounding Box </a:t>
            </a:r>
            <a:r>
              <a:rPr lang="he-IL" sz="1800" dirty="0"/>
              <a:t> של הרחפן, ו-</a:t>
            </a:r>
            <a:r>
              <a:rPr lang="en-IL" sz="1800" dirty="0"/>
              <a:t>Ground Truth </a:t>
            </a:r>
            <a:r>
              <a:rPr lang="he-IL" sz="1800" dirty="0"/>
              <a:t> של </a:t>
            </a:r>
            <a:r>
              <a:rPr lang="en-IL" sz="1800" dirty="0"/>
              <a:t>Z </a:t>
            </a:r>
            <a:r>
              <a:rPr lang="he-IL" sz="1800" dirty="0"/>
              <a:t>מהסימולטור.</a:t>
            </a:r>
            <a:br>
              <a:rPr lang="he-IL" sz="1800" dirty="0"/>
            </a:br>
            <a:endParaRPr lang="he-IL" sz="1800" dirty="0"/>
          </a:p>
          <a:p>
            <a:pPr marL="0" indent="0" algn="r" rtl="1" eaLnBrk="0" fontAlgn="base" hangingPunct="0">
              <a:lnSpc>
                <a:spcPct val="100000"/>
              </a:lnSpc>
              <a:spcBef>
                <a:spcPct val="0"/>
              </a:spcBef>
              <a:spcAft>
                <a:spcPct val="0"/>
              </a:spcAft>
              <a:buNone/>
            </a:pPr>
            <a:r>
              <a:rPr lang="he-IL" sz="1800" dirty="0"/>
              <a:t>פלט:</a:t>
            </a:r>
          </a:p>
          <a:p>
            <a:pPr algn="r" rtl="1" eaLnBrk="0" fontAlgn="base" hangingPunct="0">
              <a:lnSpc>
                <a:spcPct val="100000"/>
              </a:lnSpc>
              <a:spcBef>
                <a:spcPct val="0"/>
              </a:spcBef>
              <a:spcAft>
                <a:spcPct val="0"/>
              </a:spcAft>
            </a:pPr>
            <a:r>
              <a:rPr lang="he-IL" sz="1800" dirty="0"/>
              <a:t> </a:t>
            </a:r>
            <a:r>
              <a:rPr lang="en-IL" sz="1800" dirty="0"/>
              <a:t>Z </a:t>
            </a:r>
            <a:r>
              <a:rPr lang="he-IL" sz="1800" dirty="0"/>
              <a:t> במטרים - עומק/מרחק הרחפן מהמצלמה.</a:t>
            </a:r>
            <a:br>
              <a:rPr lang="he-IL" sz="1800" dirty="0"/>
            </a:br>
            <a:endParaRPr lang="he-IL" sz="1800" dirty="0"/>
          </a:p>
          <a:p>
            <a:pPr marL="0" indent="0" algn="r" rtl="1" eaLnBrk="0" fontAlgn="base" hangingPunct="0">
              <a:lnSpc>
                <a:spcPct val="100000"/>
              </a:lnSpc>
              <a:spcBef>
                <a:spcPct val="0"/>
              </a:spcBef>
              <a:spcAft>
                <a:spcPct val="0"/>
              </a:spcAft>
              <a:buNone/>
            </a:pPr>
            <a:r>
              <a:rPr lang="he-IL" sz="1800" dirty="0"/>
              <a:t>סוג הדאטה:</a:t>
            </a:r>
          </a:p>
          <a:p>
            <a:pPr algn="r" rtl="1" eaLnBrk="0" fontAlgn="base" hangingPunct="0">
              <a:lnSpc>
                <a:spcPct val="100000"/>
              </a:lnSpc>
              <a:spcBef>
                <a:spcPct val="0"/>
              </a:spcBef>
              <a:spcAft>
                <a:spcPct val="0"/>
              </a:spcAft>
            </a:pPr>
            <a:r>
              <a:rPr lang="he-IL" sz="1800" dirty="0"/>
              <a:t> דאטה סינתטי בלבד (</a:t>
            </a:r>
            <a:r>
              <a:rPr lang="en-IL" sz="1800" dirty="0"/>
              <a:t>Unreal Engine </a:t>
            </a:r>
            <a:r>
              <a:rPr lang="he-IL" sz="1800" dirty="0"/>
              <a:t> </a:t>
            </a:r>
            <a:r>
              <a:rPr lang="en-IL" sz="1800" dirty="0"/>
              <a:t>(</a:t>
            </a:r>
            <a:r>
              <a:rPr lang="he-IL" sz="1800" dirty="0"/>
              <a:t> עם </a:t>
            </a:r>
            <a:r>
              <a:rPr lang="en-IL" sz="1800" dirty="0"/>
              <a:t>GT</a:t>
            </a:r>
            <a:r>
              <a:rPr lang="he-IL" sz="1800" dirty="0"/>
              <a:t>מדויק לכל פריים.</a:t>
            </a:r>
            <a:endParaRPr kumimoji="0" lang="en-IL" altLang="en-I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9624346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2CA6315E-9CAE-D8F6-66D6-DDBD6AF9C702}"/>
              </a:ext>
            </a:extLst>
          </p:cNvPr>
          <p:cNvSpPr>
            <a:spLocks noGrp="1"/>
          </p:cNvSpPr>
          <p:nvPr>
            <p:ph type="title"/>
          </p:nvPr>
        </p:nvSpPr>
        <p:spPr>
          <a:xfrm>
            <a:off x="491236" y="639520"/>
            <a:ext cx="4023360" cy="1719072"/>
          </a:xfrm>
        </p:spPr>
        <p:txBody>
          <a:bodyPr anchor="b">
            <a:normAutofit/>
          </a:bodyPr>
          <a:lstStyle/>
          <a:p>
            <a:r>
              <a:rPr lang="he-IL" sz="5400" dirty="0"/>
              <a:t>הרצה בזמן אמת</a:t>
            </a:r>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sX0" fmla="*/ 0 w 3255095"/>
              <a:gd name="csY0" fmla="*/ 0 h 18288"/>
              <a:gd name="csX1" fmla="*/ 618468 w 3255095"/>
              <a:gd name="csY1" fmla="*/ 0 h 18288"/>
              <a:gd name="csX2" fmla="*/ 1269487 w 3255095"/>
              <a:gd name="csY2" fmla="*/ 0 h 18288"/>
              <a:gd name="csX3" fmla="*/ 1953057 w 3255095"/>
              <a:gd name="csY3" fmla="*/ 0 h 18288"/>
              <a:gd name="csX4" fmla="*/ 2636627 w 3255095"/>
              <a:gd name="csY4" fmla="*/ 0 h 18288"/>
              <a:gd name="csX5" fmla="*/ 3255095 w 3255095"/>
              <a:gd name="csY5" fmla="*/ 0 h 18288"/>
              <a:gd name="csX6" fmla="*/ 3255095 w 3255095"/>
              <a:gd name="csY6" fmla="*/ 18288 h 18288"/>
              <a:gd name="csX7" fmla="*/ 2538974 w 3255095"/>
              <a:gd name="csY7" fmla="*/ 18288 h 18288"/>
              <a:gd name="csX8" fmla="*/ 1822853 w 3255095"/>
              <a:gd name="csY8" fmla="*/ 18288 h 18288"/>
              <a:gd name="csX9" fmla="*/ 1171834 w 3255095"/>
              <a:gd name="csY9" fmla="*/ 18288 h 18288"/>
              <a:gd name="csX10" fmla="*/ 0 w 3255095"/>
              <a:gd name="csY10" fmla="*/ 18288 h 18288"/>
              <a:gd name="csX11" fmla="*/ 0 w 3255095"/>
              <a:gd name="csY11"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מציין מיקום תוכן 2">
            <a:extLst>
              <a:ext uri="{FF2B5EF4-FFF2-40B4-BE49-F238E27FC236}">
                <a16:creationId xmlns:a16="http://schemas.microsoft.com/office/drawing/2014/main" id="{D6A287DC-A4A6-5439-179D-C80FFC5265A4}"/>
              </a:ext>
            </a:extLst>
          </p:cNvPr>
          <p:cNvSpPr>
            <a:spLocks noGrp="1"/>
          </p:cNvSpPr>
          <p:nvPr>
            <p:ph idx="1"/>
          </p:nvPr>
        </p:nvSpPr>
        <p:spPr>
          <a:xfrm>
            <a:off x="630936" y="2807208"/>
            <a:ext cx="3429000" cy="3410712"/>
          </a:xfrm>
        </p:spPr>
        <p:txBody>
          <a:bodyPr anchor="t">
            <a:normAutofit/>
          </a:bodyPr>
          <a:lstStyle/>
          <a:p>
            <a:pPr algn="r" rtl="1"/>
            <a:r>
              <a:rPr lang="he-IL" sz="2200" dirty="0"/>
              <a:t>שלב זה רץ בזמן אמת על כל פריים בנפרד</a:t>
            </a:r>
          </a:p>
          <a:p>
            <a:pPr algn="r" rtl="1"/>
            <a:r>
              <a:rPr lang="he-IL" sz="2200" dirty="0"/>
              <a:t>משתמשים בערך שנקבע בזמן הכיול והמרה לעומק  </a:t>
            </a:r>
            <a:r>
              <a:rPr lang="en-US" sz="2200" dirty="0"/>
              <a:t>  </a:t>
            </a:r>
            <a:r>
              <a:rPr lang="en-US" sz="2000" dirty="0"/>
              <a:t>Z = s · </a:t>
            </a:r>
            <a:r>
              <a:rPr lang="en-US" sz="2000" dirty="0" err="1"/>
              <a:t>d_relative</a:t>
            </a:r>
            <a:endParaRPr lang="he-IL" sz="2000" dirty="0"/>
          </a:p>
          <a:p>
            <a:pPr algn="r" rtl="1"/>
            <a:r>
              <a:rPr lang="he-IL" sz="2000" dirty="0"/>
              <a:t>הפלט: </a:t>
            </a:r>
            <a:r>
              <a:rPr lang="he-IL" sz="2000" dirty="0" err="1"/>
              <a:t>קורדינטות</a:t>
            </a:r>
            <a:r>
              <a:rPr lang="he-IL" sz="2000" dirty="0"/>
              <a:t> (</a:t>
            </a:r>
            <a:r>
              <a:rPr lang="en-US" sz="2000" dirty="0"/>
              <a:t>  (X,Y,Z</a:t>
            </a:r>
          </a:p>
          <a:p>
            <a:pPr marL="0" indent="0" algn="r" rtl="1">
              <a:buNone/>
            </a:pPr>
            <a:r>
              <a:rPr lang="he-IL" sz="2000" dirty="0"/>
              <a:t>   במטרים</a:t>
            </a:r>
          </a:p>
          <a:p>
            <a:pPr algn="r" rtl="1"/>
            <a:endParaRPr lang="he-IL" sz="2200" dirty="0"/>
          </a:p>
        </p:txBody>
      </p:sp>
      <p:pic>
        <p:nvPicPr>
          <p:cNvPr id="5" name="תמונה 4" descr="תמונה שמכילה טקסט, צילום מסך, תוכנה, מערכת הפעלה&#10;&#10;תוכן בינה מלאכותית גנרטיבית עשוי להיות שגוי.">
            <a:extLst>
              <a:ext uri="{FF2B5EF4-FFF2-40B4-BE49-F238E27FC236}">
                <a16:creationId xmlns:a16="http://schemas.microsoft.com/office/drawing/2014/main" id="{213046D4-0D7E-704C-F509-FC4A4AAF2592}"/>
              </a:ext>
            </a:extLst>
          </p:cNvPr>
          <p:cNvPicPr>
            <a:picLocks noChangeAspect="1"/>
          </p:cNvPicPr>
          <p:nvPr/>
        </p:nvPicPr>
        <p:blipFill>
          <a:blip r:embed="rId2"/>
          <a:stretch>
            <a:fillRect/>
          </a:stretch>
        </p:blipFill>
        <p:spPr>
          <a:xfrm>
            <a:off x="4654296" y="1426922"/>
            <a:ext cx="6903720" cy="4004156"/>
          </a:xfrm>
          <a:prstGeom prst="rect">
            <a:avLst/>
          </a:prstGeom>
        </p:spPr>
      </p:pic>
    </p:spTree>
    <p:extLst>
      <p:ext uri="{BB962C8B-B14F-4D97-AF65-F5344CB8AC3E}">
        <p14:creationId xmlns:p14="http://schemas.microsoft.com/office/powerpoint/2010/main" val="3277713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81843A-924A-8295-E008-D3C09F2D149D}"/>
              </a:ext>
            </a:extLst>
          </p:cNvPr>
          <p:cNvSpPr>
            <a:spLocks noGrp="1"/>
          </p:cNvSpPr>
          <p:nvPr>
            <p:ph type="title"/>
          </p:nvPr>
        </p:nvSpPr>
        <p:spPr>
          <a:xfrm>
            <a:off x="5568534" y="603504"/>
            <a:ext cx="5916169" cy="1527048"/>
          </a:xfrm>
        </p:spPr>
        <p:txBody>
          <a:bodyPr vert="horz" lIns="91440" tIns="45720" rIns="91440" bIns="45720" rtlCol="0" anchor="b">
            <a:normAutofit/>
          </a:bodyPr>
          <a:lstStyle/>
          <a:p>
            <a:r>
              <a:rPr lang="he-IL" sz="3600" b="1" kern="1200" dirty="0">
                <a:solidFill>
                  <a:schemeClr val="tx1"/>
                </a:solidFill>
                <a:latin typeface="+mj-lt"/>
                <a:ea typeface="+mj-ea"/>
                <a:cs typeface="+mj-cs"/>
              </a:rPr>
              <a:t>תרשים זרימה ודיוק התוצאות</a:t>
            </a:r>
            <a:endParaRPr lang="en-US" sz="3600" b="1" kern="1200" dirty="0">
              <a:solidFill>
                <a:schemeClr val="tx1"/>
              </a:solidFill>
              <a:latin typeface="+mj-lt"/>
              <a:ea typeface="+mj-ea"/>
              <a:cs typeface="+mj-cs"/>
            </a:endParaRPr>
          </a:p>
        </p:txBody>
      </p:sp>
      <p:pic>
        <p:nvPicPr>
          <p:cNvPr id="5" name="Content Placeholder 4" descr="הצלחת נורת רעיון השראה בנייר מקומט">
            <a:extLst>
              <a:ext uri="{FF2B5EF4-FFF2-40B4-BE49-F238E27FC236}">
                <a16:creationId xmlns:a16="http://schemas.microsoft.com/office/drawing/2014/main" id="{DB352863-5A20-449A-AB1B-0E35D4E0B1AD}"/>
              </a:ext>
            </a:extLst>
          </p:cNvPr>
          <p:cNvPicPr>
            <a:picLocks noGrp="1" noChangeAspect="1"/>
          </p:cNvPicPr>
          <p:nvPr>
            <p:ph sz="half" idx="1"/>
          </p:nvPr>
        </p:nvPicPr>
        <p:blipFill>
          <a:blip r:embed="rId3"/>
          <a:srcRect l="16004" r="30296"/>
          <a:stretch>
            <a:fillRect/>
          </a:stretch>
        </p:blipFill>
        <p:spPr>
          <a:xfrm>
            <a:off x="20" y="10"/>
            <a:ext cx="4910308" cy="6857990"/>
          </a:xfrm>
          <a:prstGeom prst="rect">
            <a:avLst/>
          </a:prstGeom>
        </p:spPr>
      </p:pic>
      <p:pic>
        <p:nvPicPr>
          <p:cNvPr id="9" name="Picture 8">
            <a:extLst>
              <a:ext uri="{FF2B5EF4-FFF2-40B4-BE49-F238E27FC236}">
                <a16:creationId xmlns:a16="http://schemas.microsoft.com/office/drawing/2014/main" id="{8F8A2B8A-F1CA-24AD-29CE-202889F3CBBF}"/>
              </a:ext>
            </a:extLst>
          </p:cNvPr>
          <p:cNvPicPr>
            <a:picLocks noChangeAspect="1"/>
          </p:cNvPicPr>
          <p:nvPr/>
        </p:nvPicPr>
        <p:blipFill>
          <a:blip r:embed="rId4"/>
          <a:stretch>
            <a:fillRect/>
          </a:stretch>
        </p:blipFill>
        <p:spPr>
          <a:xfrm>
            <a:off x="5141161" y="4327203"/>
            <a:ext cx="6901543" cy="1589836"/>
          </a:xfrm>
          <a:prstGeom prst="rect">
            <a:avLst/>
          </a:prstGeom>
        </p:spPr>
      </p:pic>
      <p:pic>
        <p:nvPicPr>
          <p:cNvPr id="12" name="Picture 11">
            <a:extLst>
              <a:ext uri="{FF2B5EF4-FFF2-40B4-BE49-F238E27FC236}">
                <a16:creationId xmlns:a16="http://schemas.microsoft.com/office/drawing/2014/main" id="{9CEF3EC1-B56A-F16D-4D06-5749AF3AA600}"/>
              </a:ext>
            </a:extLst>
          </p:cNvPr>
          <p:cNvPicPr>
            <a:picLocks noChangeAspect="1"/>
          </p:cNvPicPr>
          <p:nvPr/>
        </p:nvPicPr>
        <p:blipFill>
          <a:blip r:embed="rId5"/>
          <a:stretch>
            <a:fillRect/>
          </a:stretch>
        </p:blipFill>
        <p:spPr>
          <a:xfrm>
            <a:off x="5181600" y="2615131"/>
            <a:ext cx="6901543" cy="909074"/>
          </a:xfrm>
          <a:prstGeom prst="rect">
            <a:avLst/>
          </a:prstGeom>
        </p:spPr>
      </p:pic>
    </p:spTree>
    <p:extLst>
      <p:ext uri="{BB962C8B-B14F-4D97-AF65-F5344CB8AC3E}">
        <p14:creationId xmlns:p14="http://schemas.microsoft.com/office/powerpoint/2010/main" val="17330889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7" name="Group 16">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8" name="Freeform: Shape 17">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121AC39F-0059-8E16-40B2-AC54C017320E}"/>
              </a:ext>
            </a:extLst>
          </p:cNvPr>
          <p:cNvSpPr>
            <a:spLocks noGrp="1"/>
          </p:cNvSpPr>
          <p:nvPr>
            <p:ph type="title"/>
          </p:nvPr>
        </p:nvSpPr>
        <p:spPr>
          <a:xfrm>
            <a:off x="640080" y="1243013"/>
            <a:ext cx="3855720" cy="4371974"/>
          </a:xfrm>
        </p:spPr>
        <p:txBody>
          <a:bodyPr>
            <a:normAutofit/>
          </a:bodyPr>
          <a:lstStyle/>
          <a:p>
            <a:r>
              <a:rPr lang="en-IL" sz="3600">
                <a:solidFill>
                  <a:schemeClr val="tx2"/>
                </a:solidFill>
              </a:rPr>
              <a:t>יצירת דאטה סינתטי ב-Unreal</a:t>
            </a:r>
          </a:p>
        </p:txBody>
      </p:sp>
      <p:sp>
        <p:nvSpPr>
          <p:cNvPr id="3" name="Content Placeholder 2">
            <a:extLst>
              <a:ext uri="{FF2B5EF4-FFF2-40B4-BE49-F238E27FC236}">
                <a16:creationId xmlns:a16="http://schemas.microsoft.com/office/drawing/2014/main" id="{2C40B9D2-6005-41C7-28A8-E888D750BC4F}"/>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72200" y="804672"/>
            <a:ext cx="5221224" cy="5230368"/>
          </a:xfrm>
        </p:spPr>
        <p:txBody>
          <a:bodyPr>
            <a:normAutofit lnSpcReduction="10000"/>
          </a:bodyPr>
          <a:lstStyle/>
          <a:p>
            <a:pPr algn="r" rtl="1">
              <a:lnSpc>
                <a:spcPct val="150000"/>
              </a:lnSpc>
              <a:spcBef>
                <a:spcPts val="2500"/>
              </a:spcBef>
            </a:pPr>
            <a:r>
              <a:rPr lang="he-IL" sz="1800" dirty="0">
                <a:solidFill>
                  <a:schemeClr val="tx2"/>
                </a:solidFill>
              </a:rPr>
              <a:t>הדאטה שלנו מגיע מסימולציה ב-</a:t>
            </a:r>
            <a:r>
              <a:rPr lang="en-IL" sz="1800" dirty="0">
                <a:solidFill>
                  <a:schemeClr val="tx2"/>
                </a:solidFill>
              </a:rPr>
              <a:t>Unreal Engine </a:t>
            </a:r>
            <a:r>
              <a:rPr lang="he-IL" sz="1800" dirty="0">
                <a:solidFill>
                  <a:schemeClr val="tx2"/>
                </a:solidFill>
              </a:rPr>
              <a:t> בלבד.</a:t>
            </a:r>
          </a:p>
          <a:p>
            <a:pPr algn="r" rtl="1">
              <a:lnSpc>
                <a:spcPct val="150000"/>
              </a:lnSpc>
              <a:spcBef>
                <a:spcPts val="2500"/>
              </a:spcBef>
            </a:pPr>
            <a:r>
              <a:rPr lang="he-IL" sz="1800" dirty="0">
                <a:solidFill>
                  <a:schemeClr val="tx2"/>
                </a:solidFill>
              </a:rPr>
              <a:t> </a:t>
            </a:r>
            <a:r>
              <a:rPr lang="en-IL" sz="1800" dirty="0">
                <a:solidFill>
                  <a:schemeClr val="tx2"/>
                </a:solidFill>
              </a:rPr>
              <a:t>Unreal </a:t>
            </a:r>
            <a:r>
              <a:rPr lang="he-IL" sz="1800" dirty="0">
                <a:solidFill>
                  <a:schemeClr val="tx2"/>
                </a:solidFill>
              </a:rPr>
              <a:t> מספק </a:t>
            </a:r>
            <a:r>
              <a:rPr lang="en-IL" sz="1800" dirty="0">
                <a:solidFill>
                  <a:schemeClr val="tx2"/>
                </a:solidFill>
              </a:rPr>
              <a:t>Ground Truth </a:t>
            </a:r>
            <a:r>
              <a:rPr lang="he-IL" sz="1800" dirty="0">
                <a:solidFill>
                  <a:schemeClr val="tx2"/>
                </a:solidFill>
              </a:rPr>
              <a:t> מדויק של מיקום הרחפן לכל פריים, בלי איסוף דאטה אמיתי יקר.</a:t>
            </a:r>
          </a:p>
          <a:p>
            <a:pPr algn="r" rtl="1">
              <a:lnSpc>
                <a:spcPct val="150000"/>
              </a:lnSpc>
              <a:spcBef>
                <a:spcPts val="2500"/>
              </a:spcBef>
            </a:pPr>
            <a:r>
              <a:rPr lang="he-IL" sz="1800" dirty="0">
                <a:solidFill>
                  <a:schemeClr val="tx2"/>
                </a:solidFill>
              </a:rPr>
              <a:t>חובה לשמור את מיקום הרחפן במערכת הצירים של המצלמה (</a:t>
            </a:r>
            <a:r>
              <a:rPr lang="en-IL" sz="1800" dirty="0">
                <a:solidFill>
                  <a:schemeClr val="tx2"/>
                </a:solidFill>
              </a:rPr>
              <a:t>Camera Space </a:t>
            </a:r>
            <a:r>
              <a:rPr lang="he-IL" sz="1800" dirty="0">
                <a:solidFill>
                  <a:schemeClr val="tx2"/>
                </a:solidFill>
              </a:rPr>
              <a:t>) כדי שה-</a:t>
            </a:r>
            <a:r>
              <a:rPr lang="en-IL" sz="1800" dirty="0">
                <a:solidFill>
                  <a:schemeClr val="tx2"/>
                </a:solidFill>
              </a:rPr>
              <a:t>Z</a:t>
            </a:r>
            <a:r>
              <a:rPr lang="he-IL" sz="1800" dirty="0">
                <a:solidFill>
                  <a:schemeClr val="tx2"/>
                </a:solidFill>
              </a:rPr>
              <a:t> </a:t>
            </a:r>
            <a:r>
              <a:rPr lang="en-IL" sz="1800" dirty="0">
                <a:solidFill>
                  <a:schemeClr val="tx2"/>
                </a:solidFill>
              </a:rPr>
              <a:t> </a:t>
            </a:r>
            <a:r>
              <a:rPr lang="he-IL" sz="1800" dirty="0">
                <a:solidFill>
                  <a:schemeClr val="tx2"/>
                </a:solidFill>
              </a:rPr>
              <a:t>יהיה “מרחק מהמצלמה” .</a:t>
            </a:r>
          </a:p>
          <a:p>
            <a:pPr algn="r" rtl="1">
              <a:lnSpc>
                <a:spcPct val="150000"/>
              </a:lnSpc>
              <a:spcBef>
                <a:spcPts val="2500"/>
              </a:spcBef>
            </a:pPr>
            <a:r>
              <a:rPr lang="he-IL" sz="1800" dirty="0">
                <a:solidFill>
                  <a:schemeClr val="tx2"/>
                </a:solidFill>
              </a:rPr>
              <a:t>נדרש סנכרון מלא בין צילום הפריים ללוג ה-</a:t>
            </a:r>
            <a:r>
              <a:rPr lang="en-IL" sz="1800" dirty="0">
                <a:solidFill>
                  <a:schemeClr val="tx2"/>
                </a:solidFill>
              </a:rPr>
              <a:t>GT </a:t>
            </a:r>
            <a:r>
              <a:rPr lang="he-IL" sz="1800" dirty="0">
                <a:solidFill>
                  <a:schemeClr val="tx2"/>
                </a:solidFill>
              </a:rPr>
              <a:t> אותו </a:t>
            </a:r>
            <a:r>
              <a:rPr lang="en-IL" sz="1800" dirty="0">
                <a:solidFill>
                  <a:schemeClr val="tx2"/>
                </a:solidFill>
              </a:rPr>
              <a:t>frame index </a:t>
            </a:r>
            <a:r>
              <a:rPr lang="he-IL" sz="1800" dirty="0">
                <a:solidFill>
                  <a:schemeClr val="tx2"/>
                </a:solidFill>
              </a:rPr>
              <a:t> כדי לא לזהם את הדאטה.</a:t>
            </a:r>
            <a:br>
              <a:rPr lang="he-IL" sz="1800" dirty="0">
                <a:solidFill>
                  <a:schemeClr val="tx2"/>
                </a:solidFill>
              </a:rPr>
            </a:br>
            <a:r>
              <a:rPr lang="he-IL" sz="1800" dirty="0">
                <a:solidFill>
                  <a:schemeClr val="tx2"/>
                </a:solidFill>
              </a:rPr>
              <a:t>נייצר גיוון שיטתי בדאטה: טווחי מרחק שונים, רקעים ותנאי תאורה/מזג אוויר, כדי שהמודל יהיה רובסטי.</a:t>
            </a:r>
          </a:p>
        </p:txBody>
      </p:sp>
    </p:spTree>
    <p:extLst>
      <p:ext uri="{BB962C8B-B14F-4D97-AF65-F5344CB8AC3E}">
        <p14:creationId xmlns:p14="http://schemas.microsoft.com/office/powerpoint/2010/main" val="16919097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עין מסתובבת בתוך זכוכית עם לוח מחשב טכנולוגי מתקדם">
            <a:extLst>
              <a:ext uri="{FF2B5EF4-FFF2-40B4-BE49-F238E27FC236}">
                <a16:creationId xmlns:a16="http://schemas.microsoft.com/office/drawing/2014/main" id="{AB14AC66-1C40-4AC1-BC99-2968293B7642}"/>
              </a:ext>
            </a:extLst>
          </p:cNvPr>
          <p:cNvPicPr>
            <a:picLocks noGrp="1" noChangeAspect="1"/>
          </p:cNvPicPr>
          <p:nvPr>
            <p:ph sz="half" idx="1"/>
          </p:nvPr>
        </p:nvPicPr>
        <p:blipFill>
          <a:blip r:embed="rId3"/>
          <a:srcRect l="8252" r="12437"/>
          <a:stretch>
            <a:fillRect/>
          </a:stretch>
        </p:blipFill>
        <p:spPr>
          <a:xfrm>
            <a:off x="-1208313" y="0"/>
            <a:ext cx="9669642" cy="6857990"/>
          </a:xfrm>
          <a:prstGeom prst="rect">
            <a:avLst/>
          </a:prstGeom>
        </p:spPr>
      </p:pic>
      <p:sp>
        <p:nvSpPr>
          <p:cNvPr id="17" name="Rectangle 1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47F579-F353-220D-957A-1F831009719E}"/>
              </a:ext>
            </a:extLst>
          </p:cNvPr>
          <p:cNvSpPr>
            <a:spLocks noGrp="1"/>
          </p:cNvSpPr>
          <p:nvPr>
            <p:ph type="title"/>
          </p:nvPr>
        </p:nvSpPr>
        <p:spPr>
          <a:xfrm>
            <a:off x="7029765" y="103868"/>
            <a:ext cx="3822189" cy="1899912"/>
          </a:xfrm>
        </p:spPr>
        <p:txBody>
          <a:bodyPr vert="horz" lIns="91440" tIns="45720" rIns="91440" bIns="45720" rtlCol="0" anchor="ctr">
            <a:normAutofit/>
          </a:bodyPr>
          <a:lstStyle/>
          <a:p>
            <a:pPr algn="r" rtl="1"/>
            <a:r>
              <a:rPr lang="en-US" sz="4000" b="1" dirty="0" err="1"/>
              <a:t>דגשים</a:t>
            </a:r>
            <a:r>
              <a:rPr lang="en-US" sz="4000" b="1" dirty="0"/>
              <a:t> </a:t>
            </a:r>
            <a:r>
              <a:rPr lang="en-US" sz="4000" b="1" dirty="0" err="1"/>
              <a:t>קריטיים</a:t>
            </a:r>
            <a:r>
              <a:rPr lang="en-US" sz="4000" b="1" dirty="0"/>
              <a:t> </a:t>
            </a:r>
            <a:r>
              <a:rPr lang="en-US" sz="4000" b="1" dirty="0" err="1"/>
              <a:t>במצלמה</a:t>
            </a:r>
            <a:r>
              <a:rPr lang="en-US" sz="4000" b="1" dirty="0"/>
              <a:t> </a:t>
            </a:r>
            <a:r>
              <a:rPr lang="en-US" sz="4000" b="1" dirty="0" err="1"/>
              <a:t>ובקואורדינטות</a:t>
            </a:r>
            <a:endParaRPr lang="en-US" sz="4000" b="1" dirty="0"/>
          </a:p>
        </p:txBody>
      </p:sp>
      <p:sp>
        <p:nvSpPr>
          <p:cNvPr id="11" name="Rectangle 3">
            <a:extLst>
              <a:ext uri="{FF2B5EF4-FFF2-40B4-BE49-F238E27FC236}">
                <a16:creationId xmlns:a16="http://schemas.microsoft.com/office/drawing/2014/main" id="{4A6AD0EA-B648-1447-7437-EBC77166FF5E}"/>
              </a:ext>
            </a:extLst>
          </p:cNvPr>
          <p:cNvSpPr>
            <a:spLocks noChangeArrowheads="1"/>
          </p:cNvSpPr>
          <p:nvPr/>
        </p:nvSpPr>
        <p:spPr bwMode="auto">
          <a:xfrm>
            <a:off x="6455229" y="3127850"/>
            <a:ext cx="5231877" cy="211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r" defTabSz="914400" rtl="1" eaLnBrk="0" fontAlgn="base" latinLnBrk="0" hangingPunct="0">
              <a:lnSpc>
                <a:spcPct val="150000"/>
              </a:lnSpc>
              <a:spcBef>
                <a:spcPct val="0"/>
              </a:spcBef>
              <a:spcAft>
                <a:spcPct val="0"/>
              </a:spcAft>
              <a:buClrTx/>
              <a:buSzTx/>
              <a:buFont typeface="Arial" panose="020B0604020202020204" pitchFamily="34" charset="0"/>
              <a:buChar char="•"/>
              <a:tabLs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ה־</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Z Ground Truth </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חייב להיות</a:t>
            </a:r>
            <a:r>
              <a:rPr lang="en-IL" altLang="en-IL" dirty="0">
                <a:latin typeface="Arial" panose="020B0604020202020204" pitchFamily="34" charset="0"/>
                <a:cs typeface="Arial" panose="020B0604020202020204" pitchFamily="34" charset="0"/>
              </a:rPr>
              <a:t> </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ב־</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Camera Space </a:t>
            </a:r>
            <a:r>
              <a:rPr kumimoji="0" lang="ar-SA"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מרחק מהמצלמה).</a:t>
            </a:r>
            <a:endParaRPr lang="en-IL" altLang="en-IL" dirty="0">
              <a:latin typeface="Arial" panose="020B0604020202020204" pitchFamily="34" charset="0"/>
              <a:cs typeface="Arial" panose="020B0604020202020204" pitchFamily="34" charset="0"/>
            </a:endParaRPr>
          </a:p>
          <a:p>
            <a:pPr marL="285750" marR="0" lvl="0" indent="-285750" algn="r" defTabSz="914400" rtl="1" eaLnBrk="0" fontAlgn="base" latinLnBrk="0" hangingPunct="0">
              <a:lnSpc>
                <a:spcPct val="150000"/>
              </a:lnSpc>
              <a:spcBef>
                <a:spcPct val="0"/>
              </a:spcBef>
              <a:spcAft>
                <a:spcPct val="0"/>
              </a:spcAft>
              <a:buClrTx/>
              <a:buSzTx/>
              <a:buFont typeface="Arial" panose="020B0604020202020204" pitchFamily="34" charset="0"/>
              <a:buChar char="•"/>
              <a:tabLs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פרמטרי המצלמה: </a:t>
            </a:r>
            <a:r>
              <a:rPr kumimoji="0" lang="en-IL" altLang="en-IL"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fx</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IL" altLang="en-IL"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fy</a:t>
            </a:r>
            <a:r>
              <a:rPr kumimoji="0" lang="en-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cx, cy, FOV </a:t>
            </a: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חייבים להתאים לחישובים שלנו.</a:t>
            </a:r>
            <a:endParaRPr lang="en-IL" altLang="en-IL" dirty="0">
              <a:latin typeface="Arial" panose="020B0604020202020204" pitchFamily="34" charset="0"/>
              <a:cs typeface="Arial" panose="020B0604020202020204" pitchFamily="34" charset="0"/>
            </a:endParaRPr>
          </a:p>
          <a:p>
            <a:pPr marL="285750" marR="0" lvl="0" indent="-285750" algn="r" defTabSz="914400" rtl="1" eaLnBrk="0" fontAlgn="base" latinLnBrk="0" hangingPunct="0">
              <a:lnSpc>
                <a:spcPct val="150000"/>
              </a:lnSpc>
              <a:spcBef>
                <a:spcPct val="0"/>
              </a:spcBef>
              <a:spcAft>
                <a:spcPct val="0"/>
              </a:spcAft>
              <a:buClrTx/>
              <a:buSzTx/>
              <a:buFont typeface="Arial" panose="020B0604020202020204" pitchFamily="34" charset="0"/>
              <a:buChar char="•"/>
              <a:tabLst/>
            </a:pPr>
            <a:r>
              <a:rPr kumimoji="0" lang="he-IL" altLang="en-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אי־התאמה בפרמטרים תגרום לשגיאות.</a:t>
            </a:r>
            <a:endParaRPr lang="en-IL" altLang="en-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80046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5078EAE-5122-8147-3AC6-9BDAADCED3E5}"/>
              </a:ext>
            </a:extLst>
          </p:cNvPr>
          <p:cNvSpPr>
            <a:spLocks noGrp="1"/>
          </p:cNvSpPr>
          <p:nvPr>
            <p:ph type="title"/>
          </p:nvPr>
        </p:nvSpPr>
        <p:spPr>
          <a:xfrm>
            <a:off x="838200" y="365125"/>
            <a:ext cx="5393361" cy="1325563"/>
          </a:xfrm>
        </p:spPr>
        <p:txBody>
          <a:bodyPr vert="horz" lIns="91440" tIns="45720" rIns="91440" bIns="45720" rtlCol="0" anchor="ctr">
            <a:normAutofit/>
          </a:bodyPr>
          <a:lstStyle/>
          <a:p>
            <a:r>
              <a:rPr lang="en-US" b="1"/>
              <a:t>בחירת ארכיטקטורת עומק</a:t>
            </a:r>
          </a:p>
        </p:txBody>
      </p:sp>
      <p:pic>
        <p:nvPicPr>
          <p:cNvPr id="5" name="Content Placeholder 4" descr="תצוגה אווירית של הרכב ואחריה לוויין">
            <a:extLst>
              <a:ext uri="{FF2B5EF4-FFF2-40B4-BE49-F238E27FC236}">
                <a16:creationId xmlns:a16="http://schemas.microsoft.com/office/drawing/2014/main" id="{4E78FD15-869D-4853-A282-C318DAD84736}"/>
              </a:ext>
            </a:extLst>
          </p:cNvPr>
          <p:cNvPicPr>
            <a:picLocks noGrp="1" noChangeAspect="1"/>
          </p:cNvPicPr>
          <p:nvPr>
            <p:ph sz="half" idx="1"/>
          </p:nvPr>
        </p:nvPicPr>
        <p:blipFill>
          <a:blip r:embed="rId3"/>
          <a:srcRect l="32129" r="11622" b="2"/>
          <a:stretch>
            <a:fillRect/>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21"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B8D8C3DF-B198-4C0B-2CBC-79987E5D4C71}"/>
              </a:ext>
            </a:extLst>
          </p:cNvPr>
          <p:cNvSpPr txBox="1"/>
          <p:nvPr/>
        </p:nvSpPr>
        <p:spPr>
          <a:xfrm>
            <a:off x="1014232" y="2055813"/>
            <a:ext cx="4731216" cy="2585323"/>
          </a:xfrm>
          <a:prstGeom prst="rect">
            <a:avLst/>
          </a:prstGeom>
          <a:noFill/>
        </p:spPr>
        <p:txBody>
          <a:bodyPr wrap="square">
            <a:spAutoFit/>
          </a:bodyPr>
          <a:lstStyle/>
          <a:p>
            <a:pPr algn="r" rtl="1"/>
            <a:br>
              <a:rPr lang="he-IL" dirty="0"/>
            </a:br>
            <a:r>
              <a:rPr lang="en-IL" dirty="0" err="1"/>
              <a:t>MiDaS</a:t>
            </a:r>
            <a:r>
              <a:rPr lang="en-IL" dirty="0"/>
              <a:t> </a:t>
            </a:r>
            <a:r>
              <a:rPr lang="he-IL" dirty="0"/>
              <a:t>- בסיס מהיר ופשוט שמחזיר עומק יחסי טוב בלי אימון התחלתי.</a:t>
            </a:r>
          </a:p>
          <a:p>
            <a:pPr algn="r" rtl="1"/>
            <a:endParaRPr lang="he-IL" dirty="0"/>
          </a:p>
          <a:p>
            <a:pPr algn="r" rtl="1"/>
            <a:r>
              <a:rPr lang="en-IL" err="1"/>
              <a:t>ZoeDepth</a:t>
            </a:r>
            <a:r>
              <a:rPr lang="en-IL"/>
              <a:t> </a:t>
            </a:r>
            <a:r>
              <a:rPr lang="he-IL"/>
              <a:t>-</a:t>
            </a:r>
            <a:r>
              <a:rPr lang="en-IL"/>
              <a:t> </a:t>
            </a:r>
            <a:r>
              <a:rPr lang="he-IL"/>
              <a:t>מודל </a:t>
            </a:r>
            <a:r>
              <a:rPr lang="he-IL" dirty="0"/>
              <a:t>מתקדם יותר שנותן עומק קרוב למטרי ומשפר דיוק אחרי הבייסליין, בנוי על </a:t>
            </a:r>
            <a:r>
              <a:rPr lang="en-IL" dirty="0" err="1"/>
              <a:t>MiDaS</a:t>
            </a:r>
            <a:r>
              <a:rPr lang="he-IL" dirty="0"/>
              <a:t>.</a:t>
            </a:r>
          </a:p>
          <a:p>
            <a:pPr algn="r" rtl="1"/>
            <a:br>
              <a:rPr lang="en-IL" dirty="0"/>
            </a:br>
            <a:r>
              <a:rPr lang="en-IL" dirty="0"/>
              <a:t>Depth Anything</a:t>
            </a:r>
            <a:r>
              <a:rPr lang="he-IL" dirty="0"/>
              <a:t>- מודל עומק חדש וחזק מאוד, נבחן אם נצטרך קפיצת דיוק נוספת.</a:t>
            </a:r>
            <a:endParaRPr lang="en-IL" dirty="0"/>
          </a:p>
        </p:txBody>
      </p:sp>
    </p:spTree>
    <p:extLst>
      <p:ext uri="{BB962C8B-B14F-4D97-AF65-F5344CB8AC3E}">
        <p14:creationId xmlns:p14="http://schemas.microsoft.com/office/powerpoint/2010/main" val="33628145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E8D3B17-7638-DFD3-18E4-8A6D6117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22E158-05DC-523E-E397-1E46CDA7CEF6}"/>
              </a:ext>
            </a:extLst>
          </p:cNvPr>
          <p:cNvSpPr>
            <a:spLocks noGrp="1"/>
          </p:cNvSpPr>
          <p:nvPr>
            <p:ph type="title"/>
          </p:nvPr>
        </p:nvSpPr>
        <p:spPr>
          <a:xfrm>
            <a:off x="5568534" y="233389"/>
            <a:ext cx="5916169" cy="1527048"/>
          </a:xfrm>
        </p:spPr>
        <p:txBody>
          <a:bodyPr vert="horz" lIns="91440" tIns="45720" rIns="91440" bIns="45720" rtlCol="0" anchor="b">
            <a:normAutofit/>
          </a:bodyPr>
          <a:lstStyle/>
          <a:p>
            <a:pPr rtl="1"/>
            <a:r>
              <a:rPr lang="he-IL" sz="3600" b="1" kern="1200" dirty="0">
                <a:solidFill>
                  <a:schemeClr val="tx1"/>
                </a:solidFill>
                <a:latin typeface="+mj-lt"/>
                <a:ea typeface="+mj-ea"/>
                <a:cs typeface="+mj-cs"/>
              </a:rPr>
              <a:t> </a:t>
            </a:r>
            <a:r>
              <a:rPr lang="en-US" sz="3600" b="1" kern="1200" dirty="0" err="1">
                <a:solidFill>
                  <a:schemeClr val="tx1"/>
                </a:solidFill>
                <a:latin typeface="+mj-lt"/>
                <a:ea typeface="+mj-ea"/>
                <a:cs typeface="+mj-cs"/>
              </a:rPr>
              <a:t>איך</a:t>
            </a:r>
            <a:r>
              <a:rPr lang="en-US" sz="3600" b="1" kern="1200" dirty="0">
                <a:solidFill>
                  <a:schemeClr val="tx1"/>
                </a:solidFill>
                <a:latin typeface="+mj-lt"/>
                <a:ea typeface="+mj-ea"/>
                <a:cs typeface="+mj-cs"/>
              </a:rPr>
              <a:t> </a:t>
            </a:r>
            <a:r>
              <a:rPr lang="en-US" sz="3600" b="1" kern="1200" dirty="0" err="1">
                <a:solidFill>
                  <a:schemeClr val="tx1"/>
                </a:solidFill>
                <a:latin typeface="+mj-lt"/>
                <a:ea typeface="+mj-ea"/>
                <a:cs typeface="+mj-cs"/>
              </a:rPr>
              <a:t>מחשבים</a:t>
            </a:r>
            <a:r>
              <a:rPr lang="en-US" sz="3600" b="1" kern="1200" dirty="0">
                <a:solidFill>
                  <a:schemeClr val="tx1"/>
                </a:solidFill>
                <a:latin typeface="+mj-lt"/>
                <a:ea typeface="+mj-ea"/>
                <a:cs typeface="+mj-cs"/>
              </a:rPr>
              <a:t> </a:t>
            </a:r>
            <a:r>
              <a:rPr lang="en-US" sz="3600" b="1" kern="1200" dirty="0" err="1">
                <a:solidFill>
                  <a:schemeClr val="tx1"/>
                </a:solidFill>
                <a:latin typeface="+mj-lt"/>
                <a:ea typeface="+mj-ea"/>
                <a:cs typeface="+mj-cs"/>
              </a:rPr>
              <a:t>ערך</a:t>
            </a:r>
            <a:r>
              <a:rPr lang="en-IL" sz="3600" b="1" dirty="0"/>
              <a:t>Z </a:t>
            </a:r>
            <a:endParaRPr lang="en-US" sz="3600" b="1" kern="1200" dirty="0">
              <a:solidFill>
                <a:schemeClr val="tx1"/>
              </a:solidFill>
              <a:latin typeface="+mj-lt"/>
              <a:ea typeface="+mj-ea"/>
              <a:cs typeface="+mj-cs"/>
            </a:endParaRPr>
          </a:p>
        </p:txBody>
      </p:sp>
      <p:pic>
        <p:nvPicPr>
          <p:cNvPr id="5" name="Content Placeholder 4" descr="קונספט מטאברס, פסל ונוס דה מילו עם אוזניות מציאות מדומה">
            <a:extLst>
              <a:ext uri="{FF2B5EF4-FFF2-40B4-BE49-F238E27FC236}">
                <a16:creationId xmlns:a16="http://schemas.microsoft.com/office/drawing/2014/main" id="{A036DD27-AFF2-43B5-B1D2-5D2892A0FBCF}"/>
              </a:ext>
            </a:extLst>
          </p:cNvPr>
          <p:cNvPicPr>
            <a:picLocks noGrp="1" noChangeAspect="1"/>
          </p:cNvPicPr>
          <p:nvPr>
            <p:ph sz="half" idx="1"/>
          </p:nvPr>
        </p:nvPicPr>
        <p:blipFill>
          <a:blip r:embed="rId3"/>
          <a:srcRect l="34013" r="28218" b="-1"/>
          <a:stretch>
            <a:fillRect/>
          </a:stretch>
        </p:blipFill>
        <p:spPr>
          <a:xfrm>
            <a:off x="20" y="10"/>
            <a:ext cx="4910308" cy="6857990"/>
          </a:xfrm>
          <a:prstGeom prst="rect">
            <a:avLst/>
          </a:prstGeom>
        </p:spPr>
      </p:pic>
      <p:sp>
        <p:nvSpPr>
          <p:cNvPr id="4" name="Content Placeholder 3">
            <a:extLst>
              <a:ext uri="{FF2B5EF4-FFF2-40B4-BE49-F238E27FC236}">
                <a16:creationId xmlns:a16="http://schemas.microsoft.com/office/drawing/2014/main" id="{2EDAEC5A-5CDF-70D7-E6CD-C43CFA43742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68533" y="2508196"/>
            <a:ext cx="5916169" cy="4095078"/>
          </a:xfrm>
        </p:spPr>
        <p:txBody>
          <a:bodyPr>
            <a:normAutofit/>
          </a:bodyPr>
          <a:lstStyle/>
          <a:p>
            <a:pPr algn="r" rtl="1">
              <a:spcBef>
                <a:spcPts val="2500"/>
              </a:spcBef>
            </a:pPr>
            <a:r>
              <a:rPr lang="he-IL" sz="2000" dirty="0"/>
              <a:t>מריצים את מודל העומק על כל התמונה ומקבלים </a:t>
            </a:r>
            <a:r>
              <a:rPr lang="en-IL" sz="2000" dirty="0"/>
              <a:t>Depth Map</a:t>
            </a:r>
            <a:r>
              <a:rPr lang="he-IL" sz="2000" dirty="0"/>
              <a:t>.</a:t>
            </a:r>
            <a:endParaRPr lang="en-IL" sz="2000" dirty="0"/>
          </a:p>
          <a:p>
            <a:pPr algn="r" rtl="1">
              <a:spcBef>
                <a:spcPts val="2500"/>
              </a:spcBef>
            </a:pPr>
            <a:r>
              <a:rPr lang="he-IL" sz="2000" dirty="0"/>
              <a:t>משתמשים ב-</a:t>
            </a:r>
            <a:r>
              <a:rPr lang="en-IL" sz="2000" dirty="0"/>
              <a:t> Bounding Box </a:t>
            </a:r>
            <a:r>
              <a:rPr lang="he-IL" sz="2000" dirty="0"/>
              <a:t>כדי לבודד את אזור הרחפן במפת העומק.</a:t>
            </a:r>
            <a:endParaRPr lang="en-IL" sz="2000" dirty="0"/>
          </a:p>
          <a:p>
            <a:pPr algn="r" rtl="1">
              <a:spcBef>
                <a:spcPts val="2500"/>
              </a:spcBef>
            </a:pPr>
            <a:r>
              <a:rPr lang="he-IL" sz="2000" dirty="0"/>
              <a:t>מחלצים ערך עומק מייצג לרחפן (למשל </a:t>
            </a:r>
            <a:r>
              <a:rPr lang="en-IL" sz="2000" dirty="0"/>
              <a:t>median / mean </a:t>
            </a:r>
            <a:r>
              <a:rPr lang="he-IL" sz="2000" dirty="0"/>
              <a:t>בתוך התיבה).</a:t>
            </a:r>
            <a:endParaRPr lang="en-IL" sz="2000" dirty="0"/>
          </a:p>
          <a:p>
            <a:pPr algn="r" rtl="1">
              <a:spcBef>
                <a:spcPts val="2500"/>
              </a:spcBef>
            </a:pPr>
            <a:r>
              <a:rPr lang="he-IL" sz="2000" dirty="0"/>
              <a:t>התוצאה בשלב הזה היא </a:t>
            </a:r>
            <a:r>
              <a:rPr lang="en-IL" sz="2000" dirty="0"/>
              <a:t> Z </a:t>
            </a:r>
            <a:r>
              <a:rPr lang="he-IL" sz="2000" dirty="0"/>
              <a:t>יחסי, לפני המרה למטרים.</a:t>
            </a:r>
          </a:p>
          <a:p>
            <a:pPr algn="r" rtl="1">
              <a:spcBef>
                <a:spcPts val="2500"/>
              </a:spcBef>
            </a:pPr>
            <a:r>
              <a:rPr lang="he-IL" sz="2000" dirty="0"/>
              <a:t>נמיר למטרים בעזרת </a:t>
            </a:r>
            <a:r>
              <a:rPr lang="en-IL" sz="2000" dirty="0"/>
              <a:t>Calibration</a:t>
            </a:r>
            <a:r>
              <a:rPr lang="he-IL" sz="2000" dirty="0"/>
              <a:t> </a:t>
            </a:r>
            <a:r>
              <a:rPr lang="en-IL" sz="2000" dirty="0"/>
              <a:t>Scale</a:t>
            </a:r>
            <a:r>
              <a:rPr lang="he-IL" sz="2000" dirty="0"/>
              <a:t> נוסיף פקטור אם צריך.</a:t>
            </a:r>
          </a:p>
        </p:txBody>
      </p:sp>
    </p:spTree>
    <p:extLst>
      <p:ext uri="{BB962C8B-B14F-4D97-AF65-F5344CB8AC3E}">
        <p14:creationId xmlns:p14="http://schemas.microsoft.com/office/powerpoint/2010/main" val="2914153211"/>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345</TotalTime>
  <Words>1594</Words>
  <Application>Microsoft Office PowerPoint</Application>
  <PresentationFormat>Widescreen</PresentationFormat>
  <Paragraphs>162</Paragraphs>
  <Slides>40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Aptos</vt:lpstr>
      <vt:lpstr>Aptos Display</vt:lpstr>
      <vt:lpstr>Arial</vt:lpstr>
      <vt:lpstr>Calibri</vt:lpstr>
      <vt:lpstr>Office Theme</vt:lpstr>
      <vt:lpstr>הערכת עומק רחפן מתמונה</vt:lpstr>
      <vt:lpstr>שבוע 1</vt:lpstr>
      <vt:lpstr>רקע ומוטיבציה לזיהוי תלת־ממדי</vt:lpstr>
      <vt:lpstr>הגדרת המשימה והיקף</vt:lpstr>
      <vt:lpstr>תרשים זרימה ודיוק התוצאות</vt:lpstr>
      <vt:lpstr>יצירת דאטה סינתטי ב-Unreal</vt:lpstr>
      <vt:lpstr>דגשים קריטיים במצלמה ובקואורדינטות</vt:lpstr>
      <vt:lpstr>בחירת ארכיטקטורת עומק</vt:lpstr>
      <vt:lpstr> איך מחשבים ערךZ </vt:lpstr>
      <vt:lpstr>הכלים המרכזיים בפרויקט</vt:lpstr>
      <vt:lpstr>שבוע 2</vt:lpstr>
      <vt:lpstr>פתיחת repository</vt:lpstr>
      <vt:lpstr>המודלים שבחנו</vt:lpstr>
      <vt:lpstr>MiDaS (DPT_Large) </vt:lpstr>
      <vt:lpstr>BEiT 512 (DPT_BEiT_L_512)  </vt:lpstr>
      <vt:lpstr>ZoeDepth (ZoeD_N)</vt:lpstr>
      <vt:lpstr>ZoeDepth (ZoeD_K)</vt:lpstr>
      <vt:lpstr>PowerPoint Presentation</vt:lpstr>
      <vt:lpstr>PowerPoint Presentation</vt:lpstr>
      <vt:lpstr>שבוע 3</vt:lpstr>
      <vt:lpstr>תמונות סביבתיות שונות</vt:lpstr>
      <vt:lpstr>Mask על התמונות</vt:lpstr>
      <vt:lpstr>slice</vt:lpstr>
      <vt:lpstr>random</vt:lpstr>
      <vt:lpstr>manual</vt:lpstr>
      <vt:lpstr>הרצת ZoeDepth_K </vt:lpstr>
      <vt:lpstr>סטטיסטיקות</vt:lpstr>
      <vt:lpstr>הרצת המודלים על תמונות שונות של רחפנים</vt:lpstr>
      <vt:lpstr>DepthEverything</vt:lpstr>
      <vt:lpstr>תמונות עם רקע שמיים</vt:lpstr>
      <vt:lpstr>PowerPoint Presentation</vt:lpstr>
      <vt:lpstr>תמונות מורכבות יותר</vt:lpstr>
      <vt:lpstr>PowerPoint Presentation</vt:lpstr>
      <vt:lpstr>סיכום</vt:lpstr>
      <vt:lpstr>שבוע 4</vt:lpstr>
      <vt:lpstr>mask-&gt;depth VS depth-&gt; mask </vt:lpstr>
      <vt:lpstr>PowerPoint Presentation</vt:lpstr>
      <vt:lpstr>ארכיטקטורת המודל</vt:lpstr>
      <vt:lpstr>"אימון" המודל</vt:lpstr>
      <vt:lpstr>הרצה בזמן אמת</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noam solow</dc:creator>
  <cp:lastModifiedBy>noam solow</cp:lastModifiedBy>
  <cp:revision>3</cp:revision>
  <dcterms:created xsi:type="dcterms:W3CDTF">2025-11-24T17:50:21Z</dcterms:created>
  <dcterms:modified xsi:type="dcterms:W3CDTF">2025-12-17T07:52:51Z</dcterms:modified>
</cp:coreProperties>
</file>